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1" r:id="rId14"/>
    <p:sldId id="272" r:id="rId15"/>
    <p:sldId id="274" r:id="rId16"/>
    <p:sldId id="280" r:id="rId17"/>
    <p:sldId id="267" r:id="rId18"/>
    <p:sldId id="268" r:id="rId19"/>
    <p:sldId id="273" r:id="rId20"/>
    <p:sldId id="275" r:id="rId21"/>
    <p:sldId id="276" r:id="rId22"/>
    <p:sldId id="278"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1" charset="0"/>
        <a:ea typeface="Arial" pitchFamily="1" charset="0"/>
        <a:cs typeface="Arial" pitchFamily="1" charset="0"/>
      </a:defRPr>
    </a:lvl1pPr>
    <a:lvl2pPr marL="457200" algn="l" rtl="0" fontAlgn="base">
      <a:spcBef>
        <a:spcPct val="0"/>
      </a:spcBef>
      <a:spcAft>
        <a:spcPct val="0"/>
      </a:spcAft>
      <a:defRPr kern="1200">
        <a:solidFill>
          <a:schemeClr val="tx1"/>
        </a:solidFill>
        <a:latin typeface="Arial" pitchFamily="1" charset="0"/>
        <a:ea typeface="Arial" pitchFamily="1" charset="0"/>
        <a:cs typeface="Arial" pitchFamily="1" charset="0"/>
      </a:defRPr>
    </a:lvl2pPr>
    <a:lvl3pPr marL="914400" algn="l" rtl="0" fontAlgn="base">
      <a:spcBef>
        <a:spcPct val="0"/>
      </a:spcBef>
      <a:spcAft>
        <a:spcPct val="0"/>
      </a:spcAft>
      <a:defRPr kern="1200">
        <a:solidFill>
          <a:schemeClr val="tx1"/>
        </a:solidFill>
        <a:latin typeface="Arial" pitchFamily="1" charset="0"/>
        <a:ea typeface="Arial" pitchFamily="1" charset="0"/>
        <a:cs typeface="Arial" pitchFamily="1" charset="0"/>
      </a:defRPr>
    </a:lvl3pPr>
    <a:lvl4pPr marL="1371600" algn="l" rtl="0" fontAlgn="base">
      <a:spcBef>
        <a:spcPct val="0"/>
      </a:spcBef>
      <a:spcAft>
        <a:spcPct val="0"/>
      </a:spcAft>
      <a:defRPr kern="1200">
        <a:solidFill>
          <a:schemeClr val="tx1"/>
        </a:solidFill>
        <a:latin typeface="Arial" pitchFamily="1" charset="0"/>
        <a:ea typeface="Arial" pitchFamily="1" charset="0"/>
        <a:cs typeface="Arial" pitchFamily="1" charset="0"/>
      </a:defRPr>
    </a:lvl4pPr>
    <a:lvl5pPr marL="1828800" algn="l" rtl="0" fontAlgn="base">
      <a:spcBef>
        <a:spcPct val="0"/>
      </a:spcBef>
      <a:spcAft>
        <a:spcPct val="0"/>
      </a:spcAft>
      <a:defRPr kern="1200">
        <a:solidFill>
          <a:schemeClr val="tx1"/>
        </a:solidFill>
        <a:latin typeface="Arial" pitchFamily="1" charset="0"/>
        <a:ea typeface="Arial" pitchFamily="1" charset="0"/>
        <a:cs typeface="Arial" pitchFamily="1" charset="0"/>
      </a:defRPr>
    </a:lvl5pPr>
    <a:lvl6pPr marL="2286000" algn="l" defTabSz="457200" rtl="0" eaLnBrk="1" latinLnBrk="0" hangingPunct="1">
      <a:defRPr kern="1200">
        <a:solidFill>
          <a:schemeClr val="tx1"/>
        </a:solidFill>
        <a:latin typeface="Arial" pitchFamily="1" charset="0"/>
        <a:ea typeface="Arial" pitchFamily="1" charset="0"/>
        <a:cs typeface="Arial" pitchFamily="1" charset="0"/>
      </a:defRPr>
    </a:lvl6pPr>
    <a:lvl7pPr marL="2743200" algn="l" defTabSz="457200" rtl="0" eaLnBrk="1" latinLnBrk="0" hangingPunct="1">
      <a:defRPr kern="1200">
        <a:solidFill>
          <a:schemeClr val="tx1"/>
        </a:solidFill>
        <a:latin typeface="Arial" pitchFamily="1" charset="0"/>
        <a:ea typeface="Arial" pitchFamily="1" charset="0"/>
        <a:cs typeface="Arial" pitchFamily="1" charset="0"/>
      </a:defRPr>
    </a:lvl7pPr>
    <a:lvl8pPr marL="3200400" algn="l" defTabSz="457200" rtl="0" eaLnBrk="1" latinLnBrk="0" hangingPunct="1">
      <a:defRPr kern="1200">
        <a:solidFill>
          <a:schemeClr val="tx1"/>
        </a:solidFill>
        <a:latin typeface="Arial" pitchFamily="1" charset="0"/>
        <a:ea typeface="Arial" pitchFamily="1" charset="0"/>
        <a:cs typeface="Arial" pitchFamily="1" charset="0"/>
      </a:defRPr>
    </a:lvl8pPr>
    <a:lvl9pPr marL="3657600" algn="l" defTabSz="457200" rtl="0" eaLnBrk="1" latinLnBrk="0" hangingPunct="1">
      <a:defRPr kern="1200">
        <a:solidFill>
          <a:schemeClr val="tx1"/>
        </a:solidFill>
        <a:latin typeface="Arial" pitchFamily="1" charset="0"/>
        <a:ea typeface="Arial" pitchFamily="1" charset="0"/>
        <a:cs typeface="Arial" pitchFamily="1"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017" autoAdjust="0"/>
    <p:restoredTop sz="94660"/>
  </p:normalViewPr>
  <p:slideViewPr>
    <p:cSldViewPr>
      <p:cViewPr varScale="1">
        <p:scale>
          <a:sx n="111" d="100"/>
          <a:sy n="111" d="100"/>
        </p:scale>
        <p:origin x="-79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63E9E0-91D3-114D-8FA0-54C2545664E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Arial"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Arial"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Arial"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Arial"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5362" name="Rectangle 2"/>
          <p:cNvSpPr>
            <a:spLocks noGrp="1" noRot="1" noChangeArrowheads="1"/>
          </p:cNvSpPr>
          <p:nvPr>
            <p:ph type="ctrTitle"/>
          </p:nvPr>
        </p:nvSpPr>
        <p:spPr>
          <a:xfrm>
            <a:off x="685800" y="1981200"/>
            <a:ext cx="7772400" cy="1600200"/>
          </a:xfrm>
        </p:spPr>
        <p:txBody>
          <a:bodyPr/>
          <a:lstStyle>
            <a:lvl1pPr>
              <a:defRPr/>
            </a:lvl1pPr>
          </a:lstStyle>
          <a:p>
            <a:r>
              <a:rPr lang="en-GB"/>
              <a:t>Click to edit Master title style</a:t>
            </a:r>
          </a:p>
        </p:txBody>
      </p:sp>
      <p:sp>
        <p:nvSpPr>
          <p:cNvPr id="1536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1" charset="2"/>
              <a:buNone/>
              <a:defRPr/>
            </a:lvl1pPr>
          </a:lstStyle>
          <a:p>
            <a:r>
              <a:rPr lang="en-GB"/>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FE48B41-B64E-C74D-A7FD-DE6455A095F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89CBBB-2408-B04A-8255-D7329CBA963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467649-E07F-1A4E-8FF3-B696845751B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AF4FBF8-277F-AD4C-9270-E3FE6982DA60}"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301625" y="1676400"/>
            <a:ext cx="8540750" cy="21351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01625" y="3963988"/>
            <a:ext cx="8540750" cy="21351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8E7E5C1-7F82-7F4E-87E8-9431C56FA7B2}"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301625" y="1676400"/>
            <a:ext cx="8540750" cy="442277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50FB72B-6606-5E4C-AF9E-DC9B3819F71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FF66A99-543C-D24F-9243-58D7CFE5C49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166BDF-1A76-3648-B755-1EFF869ADF3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4A9C41A-4571-BC40-AAD7-D0588820D9F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63D1F08-CEEE-E44A-8F3A-089FD609A48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8B8A23A-67E8-ED4B-A1F2-DE978B5C68D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0DE9AED-721A-DC49-A67C-B7099970418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7197899-CED7-EE4A-958D-D62832102F6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2CEBA2-CA0E-B542-AB60-C64990C4F2B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433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34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GB"/>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GB"/>
          </a:p>
        </p:txBody>
      </p:sp>
      <p:sp>
        <p:nvSpPr>
          <p:cNvPr id="1434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2C86387D-EA56-B14D-9335-1B46141B5AA9}"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2pPr>
      <a:lvl3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3pPr>
      <a:lvl4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4pPr>
      <a:lvl5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5pPr>
      <a:lvl6pPr marL="457200" algn="ctr" rtl="0" fontAlgn="base">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6pPr>
      <a:lvl7pPr marL="914400" algn="ctr" rtl="0" fontAlgn="base">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7pPr>
      <a:lvl8pPr marL="1371600" algn="ctr" rtl="0" fontAlgn="base">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8pPr>
      <a:lvl9pPr marL="1828800" algn="ctr" rtl="0" fontAlgn="base">
        <a:spcBef>
          <a:spcPct val="0"/>
        </a:spcBef>
        <a:spcAft>
          <a:spcPct val="0"/>
        </a:spcAft>
        <a:defRPr sz="4400">
          <a:solidFill>
            <a:schemeClr val="tx1"/>
          </a:solidFill>
          <a:effectLst>
            <a:outerShdw blurRad="38100" dist="38100" dir="2700000" algn="tl">
              <a:srgbClr val="000000"/>
            </a:outerShdw>
          </a:effectLst>
          <a:latin typeface="Arial" pitchFamily="1" charset="0"/>
          <a:ea typeface="Arial" pitchFamily="1" charset="0"/>
          <a:cs typeface="Arial" pitchFamily="1" charset="0"/>
        </a:defRPr>
      </a:lvl9pPr>
    </p:titleStyle>
    <p:bodyStyle>
      <a:lvl1pPr marL="342900" indent="-342900" algn="l" rtl="0" eaLnBrk="0" fontAlgn="base" hangingPunct="0">
        <a:spcBef>
          <a:spcPct val="20000"/>
        </a:spcBef>
        <a:spcAft>
          <a:spcPct val="0"/>
        </a:spcAft>
        <a:buClr>
          <a:schemeClr val="hlink"/>
        </a:buClr>
        <a:buFont typeface="Wingdings" pitchFamily="1"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itchFamily="1" charset="2"/>
        <a:buChar char="§"/>
        <a:defRPr sz="24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itchFamily="1" charset="2"/>
        <a:buChar char="§"/>
        <a:defRPr sz="2000">
          <a:solidFill>
            <a:schemeClr val="tx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hlink"/>
        </a:buClr>
        <a:buFont typeface="Wingdings" pitchFamily="1" charset="2"/>
        <a:buChar char="§"/>
        <a:defRPr sz="2000">
          <a:solidFill>
            <a:schemeClr val="tx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hlink"/>
        </a:buClr>
        <a:buFont typeface="Wingdings" pitchFamily="1" charset="2"/>
        <a:buChar char="§"/>
        <a:defRPr sz="2000">
          <a:solidFill>
            <a:schemeClr val="tx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hlink"/>
        </a:buClr>
        <a:buFont typeface="Wingdings" pitchFamily="1" charset="2"/>
        <a:buChar char="§"/>
        <a:defRPr sz="2000">
          <a:solidFill>
            <a:schemeClr val="tx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hlink"/>
        </a:buClr>
        <a:buFont typeface="Wingdings" pitchFamily="1" charset="2"/>
        <a:buChar char="§"/>
        <a:defRPr sz="2000">
          <a:solidFill>
            <a:schemeClr val="tx1"/>
          </a:solidFill>
          <a:effectLst>
            <a:outerShdw blurRad="38100" dist="38100" dir="2700000" algn="tl">
              <a:srgbClr val="000000"/>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ingeni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esources.metapress.com/pdf-preview.axd?code=x0km1b2ypktndrcw&amp;size=larges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hyperlink" Target="http://en.wikipedia.org/wiki/Brassiere" TargetMode="External"/><Relationship Id="rId12" Type="http://schemas.openxmlformats.org/officeDocument/2006/relationships/hyperlink" Target="http://en.wikipedia.org/wiki/Swimsuit" TargetMode="External"/><Relationship Id="rId13" Type="http://schemas.openxmlformats.org/officeDocument/2006/relationships/hyperlink" Target="http://en.wikipedia.org/wiki/Olefin_fibre" TargetMode="External"/><Relationship Id="rId14" Type="http://schemas.openxmlformats.org/officeDocument/2006/relationships/hyperlink" Target="http://en.wikipedia.org/wiki/Felt" TargetMode="External"/><Relationship Id="rId15" Type="http://schemas.openxmlformats.org/officeDocument/2006/relationships/hyperlink" Target="http://en.wikipedia.org/wiki/Tyvek" TargetMode="External"/><Relationship Id="rId1" Type="http://schemas.openxmlformats.org/officeDocument/2006/relationships/slideLayout" Target="../slideLayouts/slideLayout2.xml"/><Relationship Id="rId2" Type="http://schemas.openxmlformats.org/officeDocument/2006/relationships/hyperlink" Target="http://en.wikipedia.org/wiki/Polyester" TargetMode="External"/><Relationship Id="rId3" Type="http://schemas.openxmlformats.org/officeDocument/2006/relationships/hyperlink" Target="http://en.wikipedia.org/wiki/Aramid" TargetMode="External"/><Relationship Id="rId4" Type="http://schemas.openxmlformats.org/officeDocument/2006/relationships/hyperlink" Target="http://en.wikipedia.org/wiki/Twaron" TargetMode="External"/><Relationship Id="rId5" Type="http://schemas.openxmlformats.org/officeDocument/2006/relationships/hyperlink" Target="http://en.wikipedia.org/wiki/Acrylic_fibre" TargetMode="External"/><Relationship Id="rId6" Type="http://schemas.openxmlformats.org/officeDocument/2006/relationships/hyperlink" Target="http://en.wikipedia.org/wiki/Nylon" TargetMode="External"/><Relationship Id="rId7" Type="http://schemas.openxmlformats.org/officeDocument/2006/relationships/hyperlink" Target="http://en.wikipedia.org/wiki/Pantyhose" TargetMode="External"/><Relationship Id="rId8" Type="http://schemas.openxmlformats.org/officeDocument/2006/relationships/hyperlink" Target="http://en.wikipedia.org/wiki/Rope" TargetMode="External"/><Relationship Id="rId9" Type="http://schemas.openxmlformats.org/officeDocument/2006/relationships/hyperlink" Target="http://en.wikipedia.org/wiki/Spandex" TargetMode="External"/><Relationship Id="rId10" Type="http://schemas.openxmlformats.org/officeDocument/2006/relationships/hyperlink" Target="http://en.wikipedia.org/wiki/Polyurethan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ingeni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omplex_(chemistry)" TargetMode="External"/><Relationship Id="rId4" Type="http://schemas.openxmlformats.org/officeDocument/2006/relationships/hyperlink" Target="http://en.wikipedia.org/wiki/Manganese" TargetMode="External"/><Relationship Id="rId5" Type="http://schemas.openxmlformats.org/officeDocument/2006/relationships/hyperlink" Target="http://en.wikipedia.org/w/index.php?title=Ethylene_bis(dithiocarbamate)&amp;action=edit&amp;redlink=1" TargetMode="External"/><Relationship Id="rId6"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hyperlink" Target="http://en.wikipedia.org/wiki/Fungici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pa.gov/oppsrrd1/REDs/factsheets/maneb_fact.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oxnet.nlm.nih.gov/cgi-bin/sis/search/a?dbs+hsdb:@term+@DOCNO+4063" TargetMode="External"/><Relationship Id="rId3" Type="http://schemas.openxmlformats.org/officeDocument/2006/relationships/hyperlink" Target="http://www.sciencedirect.com/science/article/pii/S016561470900122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pPr eaLnBrk="1" hangingPunct="1">
              <a:defRPr/>
            </a:pPr>
            <a:r>
              <a:rPr lang="en-IE" b="1"/>
              <a:t>Toxicity from Textiles</a:t>
            </a:r>
            <a:endParaRPr lang="en-GB" b="1"/>
          </a:p>
        </p:txBody>
      </p:sp>
      <p:sp>
        <p:nvSpPr>
          <p:cNvPr id="2052" name="Rectangle 4"/>
          <p:cNvSpPr>
            <a:spLocks noGrp="1" noRot="1" noChangeArrowheads="1"/>
          </p:cNvSpPr>
          <p:nvPr>
            <p:ph type="body" idx="1"/>
          </p:nvPr>
        </p:nvSpPr>
        <p:spPr>
          <a:xfrm>
            <a:off x="107950" y="1600200"/>
            <a:ext cx="8928100" cy="4525963"/>
          </a:xfrm>
        </p:spPr>
        <p:txBody>
          <a:bodyPr/>
          <a:lstStyle/>
          <a:p>
            <a:pPr eaLnBrk="1" hangingPunct="1">
              <a:buClr>
                <a:schemeClr val="tx1"/>
              </a:buClr>
              <a:defRPr/>
            </a:pPr>
            <a:r>
              <a:rPr lang="en-IE" sz="2400" b="1" dirty="0"/>
              <a:t>The Textile Industry - serious environmental polluter</a:t>
            </a:r>
          </a:p>
          <a:p>
            <a:pPr eaLnBrk="1" hangingPunct="1">
              <a:buClr>
                <a:schemeClr val="tx1"/>
              </a:buClr>
              <a:defRPr/>
            </a:pPr>
            <a:endParaRPr lang="en-IE" sz="2400" b="1" dirty="0"/>
          </a:p>
          <a:p>
            <a:pPr eaLnBrk="1" hangingPunct="1">
              <a:buClr>
                <a:schemeClr val="tx1"/>
              </a:buClr>
              <a:defRPr/>
            </a:pPr>
            <a:r>
              <a:rPr lang="en-IE" sz="2400" b="1" dirty="0"/>
              <a:t>Direct skin contact with toxic textiles a growing problem</a:t>
            </a:r>
          </a:p>
          <a:p>
            <a:pPr eaLnBrk="1" hangingPunct="1">
              <a:buClr>
                <a:schemeClr val="tx1"/>
              </a:buClr>
              <a:defRPr/>
            </a:pPr>
            <a:endParaRPr lang="en-IE" sz="2400" b="1" dirty="0"/>
          </a:p>
          <a:p>
            <a:pPr eaLnBrk="1" hangingPunct="1">
              <a:buClr>
                <a:schemeClr val="tx1"/>
              </a:buClr>
              <a:defRPr/>
            </a:pPr>
            <a:r>
              <a:rPr lang="en-IE" sz="2400" b="1" dirty="0"/>
              <a:t>Toxic chemicals in textiles a major  health problem</a:t>
            </a:r>
          </a:p>
          <a:p>
            <a:pPr eaLnBrk="1" hangingPunct="1">
              <a:buClr>
                <a:schemeClr val="tx1"/>
              </a:buClr>
              <a:defRPr/>
            </a:pPr>
            <a:endParaRPr lang="en-IE" sz="2400" b="1" dirty="0"/>
          </a:p>
          <a:p>
            <a:pPr eaLnBrk="1" hangingPunct="1">
              <a:buClr>
                <a:schemeClr val="tx1"/>
              </a:buClr>
              <a:defRPr/>
            </a:pPr>
            <a:r>
              <a:rPr lang="en-IE" sz="2400" b="1" dirty="0"/>
              <a:t>The majority of the population is unaware of problems</a:t>
            </a:r>
          </a:p>
          <a:p>
            <a:pPr eaLnBrk="1" hangingPunct="1">
              <a:buClr>
                <a:schemeClr val="tx1"/>
              </a:buClr>
              <a:defRPr/>
            </a:pPr>
            <a:endParaRPr lang="en-IE" sz="2400" b="1" dirty="0"/>
          </a:p>
          <a:p>
            <a:pPr eaLnBrk="1" hangingPunct="1">
              <a:buClr>
                <a:schemeClr val="tx1"/>
              </a:buClr>
              <a:defRPr/>
            </a:pPr>
            <a:r>
              <a:rPr lang="en-IE" sz="2400" b="1" dirty="0"/>
              <a:t>Symptoms are not recognised as related to textile toxins</a:t>
            </a:r>
            <a:endParaRPr lang="en-GB" sz="2400" b="1" dirty="0"/>
          </a:p>
        </p:txBody>
      </p:sp>
      <p:sp>
        <p:nvSpPr>
          <p:cNvPr id="4" name="TextBox 3"/>
          <p:cNvSpPr txBox="1"/>
          <p:nvPr/>
        </p:nvSpPr>
        <p:spPr>
          <a:xfrm>
            <a:off x="1676400" y="6324600"/>
            <a:ext cx="5867400" cy="369332"/>
          </a:xfrm>
          <a:prstGeom prst="rect">
            <a:avLst/>
          </a:prstGeom>
          <a:noFill/>
        </p:spPr>
        <p:txBody>
          <a:bodyPr wrap="square" rtlCol="0">
            <a:spAutoFit/>
          </a:bodyPr>
          <a:lstStyle/>
          <a:p>
            <a:r>
              <a:rPr lang="en-US" dirty="0" smtClean="0"/>
              <a:t>Downloaded and produced by </a:t>
            </a:r>
            <a:r>
              <a:rPr lang="en-US" dirty="0" err="1" smtClean="0">
                <a:hlinkClick r:id="rId2"/>
              </a:rPr>
              <a:t>www.paingenie.com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28600"/>
            <a:ext cx="8510588" cy="968375"/>
          </a:xfrm>
        </p:spPr>
        <p:txBody>
          <a:bodyPr/>
          <a:lstStyle/>
          <a:p>
            <a:pPr eaLnBrk="1" hangingPunct="1">
              <a:defRPr/>
            </a:pPr>
            <a:r>
              <a:rPr lang="en-IE" b="1"/>
              <a:t>Ethylene Diamine (EDM)</a:t>
            </a:r>
            <a:endParaRPr lang="en-GB" b="1"/>
          </a:p>
        </p:txBody>
      </p:sp>
      <p:sp>
        <p:nvSpPr>
          <p:cNvPr id="23555" name="Rectangle 3"/>
          <p:cNvSpPr>
            <a:spLocks noGrp="1" noRot="1" noChangeArrowheads="1"/>
          </p:cNvSpPr>
          <p:nvPr>
            <p:ph type="body" idx="1"/>
          </p:nvPr>
        </p:nvSpPr>
        <p:spPr>
          <a:xfrm>
            <a:off x="301625" y="1341438"/>
            <a:ext cx="8540750" cy="5092700"/>
          </a:xfrm>
        </p:spPr>
        <p:txBody>
          <a:bodyPr/>
          <a:lstStyle/>
          <a:p>
            <a:pPr eaLnBrk="1" hangingPunct="1">
              <a:buFont typeface="Wingdings" pitchFamily="1" charset="2"/>
              <a:buNone/>
              <a:defRPr/>
            </a:pPr>
            <a:r>
              <a:rPr lang="en-IE" sz="3600" b="1"/>
              <a:t>Used in the following products</a:t>
            </a:r>
          </a:p>
          <a:p>
            <a:pPr eaLnBrk="1" hangingPunct="1">
              <a:defRPr/>
            </a:pPr>
            <a:r>
              <a:rPr lang="en-IE" b="1"/>
              <a:t>Fuel Additives</a:t>
            </a:r>
          </a:p>
          <a:p>
            <a:pPr eaLnBrk="1" hangingPunct="1">
              <a:defRPr/>
            </a:pPr>
            <a:r>
              <a:rPr lang="en-IE" b="1"/>
              <a:t>Bleach Activators</a:t>
            </a:r>
          </a:p>
          <a:p>
            <a:pPr eaLnBrk="1" hangingPunct="1">
              <a:defRPr/>
            </a:pPr>
            <a:r>
              <a:rPr lang="en-IE" b="1"/>
              <a:t>Chelating Agents*</a:t>
            </a:r>
          </a:p>
          <a:p>
            <a:pPr eaLnBrk="1" hangingPunct="1">
              <a:defRPr/>
            </a:pPr>
            <a:r>
              <a:rPr lang="en-IE" b="1"/>
              <a:t>Fungicides</a:t>
            </a:r>
          </a:p>
          <a:p>
            <a:pPr eaLnBrk="1" hangingPunct="1">
              <a:defRPr/>
            </a:pPr>
            <a:r>
              <a:rPr lang="en-IE" b="1"/>
              <a:t>Spandex/Elastane Fibers*</a:t>
            </a:r>
          </a:p>
          <a:p>
            <a:pPr eaLnBrk="1" hangingPunct="1">
              <a:defRPr/>
            </a:pPr>
            <a:r>
              <a:rPr lang="en-IE" b="1"/>
              <a:t>Urethanes</a:t>
            </a:r>
            <a:endParaRPr lang="en-GB"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01625" y="228600"/>
            <a:ext cx="8510588" cy="823913"/>
          </a:xfrm>
        </p:spPr>
        <p:txBody>
          <a:bodyPr/>
          <a:lstStyle/>
          <a:p>
            <a:pPr eaLnBrk="1" hangingPunct="1">
              <a:defRPr/>
            </a:pPr>
            <a:r>
              <a:rPr lang="en-IE" b="1"/>
              <a:t>Ethylene Diamine Structure</a:t>
            </a:r>
            <a:endParaRPr lang="en-GB" b="1"/>
          </a:p>
        </p:txBody>
      </p:sp>
      <p:sp>
        <p:nvSpPr>
          <p:cNvPr id="25605" name="Rectangle 5"/>
          <p:cNvSpPr>
            <a:spLocks noGrp="1" noRot="1" noChangeArrowheads="1"/>
          </p:cNvSpPr>
          <p:nvPr>
            <p:ph type="body" sz="half" idx="2"/>
          </p:nvPr>
        </p:nvSpPr>
        <p:spPr>
          <a:xfrm>
            <a:off x="395288" y="5229225"/>
            <a:ext cx="8540750" cy="1127125"/>
          </a:xfrm>
        </p:spPr>
        <p:txBody>
          <a:bodyPr/>
          <a:lstStyle/>
          <a:p>
            <a:pPr eaLnBrk="1" hangingPunct="1">
              <a:defRPr/>
            </a:pPr>
            <a:r>
              <a:rPr lang="en-IE" sz="2800" b="1"/>
              <a:t>The two nitrogen atoms provide two free electrons which enable it to bind to metals so it acts as a chelating agent</a:t>
            </a:r>
            <a:endParaRPr lang="en-GB" sz="2800" b="1"/>
          </a:p>
        </p:txBody>
      </p:sp>
      <p:pic>
        <p:nvPicPr>
          <p:cNvPr id="27652" name="Picture 6" descr="Ethylene Diamine"/>
          <p:cNvPicPr>
            <a:picLocks noGrp="1" noChangeAspect="1" noChangeArrowheads="1"/>
          </p:cNvPicPr>
          <p:nvPr>
            <p:ph sz="half" idx="1"/>
          </p:nvPr>
        </p:nvPicPr>
        <p:blipFill>
          <a:blip r:embed="rId2"/>
          <a:srcRect/>
          <a:stretch>
            <a:fillRect/>
          </a:stretch>
        </p:blipFill>
        <p:spPr>
          <a:xfrm>
            <a:off x="1908175" y="1557338"/>
            <a:ext cx="4965700" cy="3708400"/>
          </a:xfrm>
          <a:no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01625" y="228600"/>
            <a:ext cx="8510588" cy="968375"/>
          </a:xfrm>
        </p:spPr>
        <p:txBody>
          <a:bodyPr/>
          <a:lstStyle/>
          <a:p>
            <a:pPr eaLnBrk="1" hangingPunct="1">
              <a:defRPr/>
            </a:pPr>
            <a:r>
              <a:rPr lang="en-IE" sz="4000" b="1"/>
              <a:t>Observations of Effects of EDM</a:t>
            </a:r>
            <a:endParaRPr lang="en-GB" sz="4000" b="1"/>
          </a:p>
        </p:txBody>
      </p:sp>
      <p:sp>
        <p:nvSpPr>
          <p:cNvPr id="29699" name="Rectangle 3"/>
          <p:cNvSpPr>
            <a:spLocks noGrp="1" noRot="1" noChangeArrowheads="1"/>
          </p:cNvSpPr>
          <p:nvPr>
            <p:ph type="body" idx="1"/>
          </p:nvPr>
        </p:nvSpPr>
        <p:spPr>
          <a:xfrm>
            <a:off x="323850" y="1700213"/>
            <a:ext cx="8540750" cy="4422775"/>
          </a:xfrm>
        </p:spPr>
        <p:txBody>
          <a:bodyPr/>
          <a:lstStyle/>
          <a:p>
            <a:pPr eaLnBrk="1" hangingPunct="1">
              <a:buFont typeface="Wingdings" pitchFamily="1" charset="2"/>
              <a:buNone/>
              <a:defRPr/>
            </a:pPr>
            <a:r>
              <a:rPr lang="en-IE" sz="2800" b="1"/>
              <a:t>By testing patients exposed to Elastane I have observed deficiencies of the following-</a:t>
            </a:r>
          </a:p>
          <a:p>
            <a:pPr eaLnBrk="1" hangingPunct="1">
              <a:defRPr/>
            </a:pPr>
            <a:r>
              <a:rPr lang="en-IE" sz="2800"/>
              <a:t>Zinc</a:t>
            </a:r>
          </a:p>
          <a:p>
            <a:pPr eaLnBrk="1" hangingPunct="1">
              <a:defRPr/>
            </a:pPr>
            <a:r>
              <a:rPr lang="en-IE" sz="2800"/>
              <a:t>Copper</a:t>
            </a:r>
          </a:p>
          <a:p>
            <a:pPr eaLnBrk="1" hangingPunct="1">
              <a:defRPr/>
            </a:pPr>
            <a:r>
              <a:rPr lang="en-IE" sz="2800"/>
              <a:t>Manganese</a:t>
            </a:r>
          </a:p>
          <a:p>
            <a:pPr eaLnBrk="1" hangingPunct="1">
              <a:defRPr/>
            </a:pPr>
            <a:r>
              <a:rPr lang="en-IE" sz="2800"/>
              <a:t>Iron</a:t>
            </a:r>
          </a:p>
          <a:p>
            <a:pPr eaLnBrk="1" hangingPunct="1">
              <a:defRPr/>
            </a:pPr>
            <a:r>
              <a:rPr lang="en-IE" sz="2800"/>
              <a:t>Chromium</a:t>
            </a:r>
          </a:p>
          <a:p>
            <a:pPr eaLnBrk="1" hangingPunct="1">
              <a:defRPr/>
            </a:pPr>
            <a:r>
              <a:rPr lang="en-IE" sz="2800"/>
              <a:t>Iodine</a:t>
            </a:r>
            <a:endParaRPr lang="en-GB"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45060" name="Rectangle 4"/>
          <p:cNvSpPr>
            <a:spLocks noGrp="1" noRot="1" noChangeArrowheads="1"/>
          </p:cNvSpPr>
          <p:nvPr>
            <p:ph type="title"/>
          </p:nvPr>
        </p:nvSpPr>
        <p:spPr>
          <a:xfrm>
            <a:off x="301625" y="228600"/>
            <a:ext cx="8510588" cy="608013"/>
          </a:xfrm>
        </p:spPr>
        <p:txBody>
          <a:bodyPr/>
          <a:lstStyle/>
          <a:p>
            <a:pPr eaLnBrk="1" hangingPunct="1">
              <a:defRPr/>
            </a:pPr>
            <a:r>
              <a:rPr lang="en-IE" sz="4000">
                <a:solidFill>
                  <a:schemeClr val="bg2"/>
                </a:solidFill>
                <a:effectLst>
                  <a:outerShdw blurRad="38100" dist="38100" dir="2700000" algn="tl">
                    <a:srgbClr val="DDDDDD"/>
                  </a:outerShdw>
                </a:effectLst>
              </a:rPr>
              <a:t>Functions of Zinc (selection)</a:t>
            </a:r>
            <a:endParaRPr lang="en-GB" sz="4000">
              <a:solidFill>
                <a:schemeClr val="bg2"/>
              </a:solidFill>
              <a:effectLst>
                <a:outerShdw blurRad="38100" dist="38100" dir="2700000" algn="tl">
                  <a:srgbClr val="DDDDDD"/>
                </a:outerShdw>
              </a:effectLst>
            </a:endParaRPr>
          </a:p>
        </p:txBody>
      </p:sp>
      <p:sp>
        <p:nvSpPr>
          <p:cNvPr id="45062" name="Rectangle 6"/>
          <p:cNvSpPr>
            <a:spLocks noRot="1" noChangeArrowheads="1"/>
          </p:cNvSpPr>
          <p:nvPr/>
        </p:nvSpPr>
        <p:spPr bwMode="auto">
          <a:xfrm>
            <a:off x="323850" y="1700213"/>
            <a:ext cx="8540750" cy="4422775"/>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hlink"/>
              </a:buClr>
              <a:buFont typeface="Wingdings" pitchFamily="1" charset="2"/>
              <a:buChar char="§"/>
              <a:defRPr/>
            </a:pPr>
            <a:endParaRPr lang="en-US" sz="3200">
              <a:solidFill>
                <a:schemeClr val="bg2"/>
              </a:solidFill>
              <a:effectLst>
                <a:outerShdw blurRad="38100" dist="38100" dir="2700000" algn="tl">
                  <a:srgbClr val="DDDDDD"/>
                </a:outerShdw>
              </a:effectLst>
            </a:endParaRPr>
          </a:p>
        </p:txBody>
      </p:sp>
      <p:sp>
        <p:nvSpPr>
          <p:cNvPr id="29700" name="Rectangle 194"/>
          <p:cNvSpPr>
            <a:spLocks noChangeArrowheads="1"/>
          </p:cNvSpPr>
          <p:nvPr/>
        </p:nvSpPr>
        <p:spPr bwMode="auto">
          <a:xfrm>
            <a:off x="0" y="5581650"/>
            <a:ext cx="184150" cy="366713"/>
          </a:xfrm>
          <a:prstGeom prst="rect">
            <a:avLst/>
          </a:prstGeom>
          <a:noFill/>
          <a:ln w="9525">
            <a:noFill/>
            <a:miter lim="800000"/>
            <a:headEnd/>
            <a:tailEnd/>
          </a:ln>
        </p:spPr>
        <p:txBody>
          <a:bodyPr wrap="none" anchor="ctr">
            <a:prstTxWarp prst="textNoShape">
              <a:avLst/>
            </a:prstTxWarp>
            <a:spAutoFit/>
          </a:bodyPr>
          <a:lstStyle/>
          <a:p>
            <a:endParaRPr lang="en-US">
              <a:solidFill>
                <a:schemeClr val="bg2"/>
              </a:solidFill>
            </a:endParaRPr>
          </a:p>
        </p:txBody>
      </p:sp>
      <p:sp>
        <p:nvSpPr>
          <p:cNvPr id="29701" name="Rectangle 291"/>
          <p:cNvSpPr>
            <a:spLocks noChangeArrowheads="1"/>
          </p:cNvSpPr>
          <p:nvPr/>
        </p:nvSpPr>
        <p:spPr bwMode="auto">
          <a:xfrm>
            <a:off x="0" y="5581650"/>
            <a:ext cx="184150" cy="366713"/>
          </a:xfrm>
          <a:prstGeom prst="rect">
            <a:avLst/>
          </a:prstGeom>
          <a:noFill/>
          <a:ln w="9525">
            <a:noFill/>
            <a:miter lim="800000"/>
            <a:headEnd/>
            <a:tailEnd/>
          </a:ln>
        </p:spPr>
        <p:txBody>
          <a:bodyPr wrap="none" anchor="ctr">
            <a:prstTxWarp prst="textNoShape">
              <a:avLst/>
            </a:prstTxWarp>
            <a:spAutoFit/>
          </a:bodyPr>
          <a:lstStyle/>
          <a:p>
            <a:endParaRPr lang="en-US">
              <a:solidFill>
                <a:schemeClr val="bg2"/>
              </a:solidFill>
            </a:endParaRPr>
          </a:p>
        </p:txBody>
      </p:sp>
      <p:graphicFrame>
        <p:nvGraphicFramePr>
          <p:cNvPr id="45496" name="Group 440"/>
          <p:cNvGraphicFramePr>
            <a:graphicFrameLocks noGrp="1"/>
          </p:cNvGraphicFramePr>
          <p:nvPr/>
        </p:nvGraphicFramePr>
        <p:xfrm>
          <a:off x="-50800" y="1092200"/>
          <a:ext cx="9375775" cy="4480559"/>
        </p:xfrm>
        <a:graphic>
          <a:graphicData uri="http://schemas.openxmlformats.org/drawingml/2006/table">
            <a:tbl>
              <a:tblPr/>
              <a:tblGrid>
                <a:gridCol w="2435225"/>
                <a:gridCol w="3171825"/>
                <a:gridCol w="3768725"/>
              </a:tblGrid>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ENZYME OR REACTION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NORMAL FUNCTION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DEFICIENCY</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cap="fla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DNA Polymerase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Gene Repair - Healing</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Altered genes Defective healing</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Alkaline Phosphatase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Phagocytosis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Weakened immunity </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Alcohol Dehydrogenase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Phase I detoxification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Accumulation of toxins/Allergies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RNA Polymerase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Synthesis of detoxifying enzymes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Accumulation of toxins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Carbonic Anhydrase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Carbon dioxide transport </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Defective respiration Acid/Base Bal.</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2800" b="0" i="0" u="none" strike="noStrike" cap="none" normalizeH="0" baseline="0">
                        <a:ln>
                          <a:noFill/>
                        </a:ln>
                        <a:solidFill>
                          <a:schemeClr val="bg2"/>
                        </a:solidFill>
                        <a:effectLst>
                          <a:outerShdw blurRad="38100" dist="38100" dir="2700000" algn="tl">
                            <a:srgbClr val="DDDDDD"/>
                          </a:outerShdw>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Aldehyde metabolism</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Aldehyde adduct reactions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Retinol Binding Protein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Release of Vit.A from Liver</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Vitamin A deficiency</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Pyridoxine Kinase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Conversion of Vit B6 to active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Block of metabolic pathways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Glutamate dehydrogenase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Glutathione peroxidase synthesis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Blocked detoxification reaction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 Enzyme dysfunction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Skin formation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Eczema, Acne, Psoriasis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 Enzyme dysfunction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Growth Hormone levels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Growth deficiency</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 Enzyme dysfunction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 Hormone deficiencies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Delayed Sexual Maturation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Aromatase</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Convert Testosterone to Estrogens</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chemeClr val="bg2"/>
                          </a:solidFill>
                          <a:effectLst/>
                          <a:latin typeface="Arial" pitchFamily="1" charset="0"/>
                          <a:ea typeface="Times New Roman" pitchFamily="1" charset="0"/>
                          <a:cs typeface="Times New Roman" pitchFamily="1" charset="0"/>
                        </a:rPr>
                        <a:t>Prostatic Hypertrophy Male dysfunction</a:t>
                      </a:r>
                      <a:endParaRPr kumimoji="0" lang="en-GB" sz="1800" b="0" i="0" u="none" strike="noStrike" cap="none" normalizeH="0" baseline="0">
                        <a:ln>
                          <a:noFill/>
                        </a:ln>
                        <a:solidFill>
                          <a:schemeClr val="bg2"/>
                        </a:solidFill>
                        <a:effectLst/>
                        <a:latin typeface="Arial" pitchFamily="1" charset="0"/>
                        <a:ea typeface="Arial" pitchFamily="1" charset="0"/>
                        <a:cs typeface="Arial" pitchFamily="1"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29745" name="Rectangle 435"/>
          <p:cNvSpPr>
            <a:spLocks noChangeArrowheads="1"/>
          </p:cNvSpPr>
          <p:nvPr/>
        </p:nvSpPr>
        <p:spPr bwMode="auto">
          <a:xfrm>
            <a:off x="0" y="5581650"/>
            <a:ext cx="184150" cy="366713"/>
          </a:xfrm>
          <a:prstGeom prst="rect">
            <a:avLst/>
          </a:prstGeom>
          <a:noFill/>
          <a:ln w="9525">
            <a:noFill/>
            <a:miter lim="800000"/>
            <a:headEnd/>
            <a:tailEnd/>
          </a:ln>
        </p:spPr>
        <p:txBody>
          <a:bodyPr wrap="none" anchor="ctr">
            <a:prstTxWarp prst="textNoShape">
              <a:avLst/>
            </a:prstTxWarp>
            <a:spAutoFit/>
          </a:bodyPr>
          <a:lstStyle/>
          <a:p>
            <a:endParaRPr lang="en-US">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323850" y="260350"/>
            <a:ext cx="8510588" cy="865188"/>
          </a:xfrm>
        </p:spPr>
        <p:txBody>
          <a:bodyPr/>
          <a:lstStyle/>
          <a:p>
            <a:pPr eaLnBrk="1" hangingPunct="1">
              <a:defRPr/>
            </a:pPr>
            <a:r>
              <a:rPr lang="en-IE"/>
              <a:t>Functions of Copper</a:t>
            </a:r>
            <a:endParaRPr lang="en-GB"/>
          </a:p>
        </p:txBody>
      </p:sp>
      <p:sp>
        <p:nvSpPr>
          <p:cNvPr id="47107" name="Rectangle 3"/>
          <p:cNvSpPr>
            <a:spLocks noGrp="1" noRot="1" noChangeArrowheads="1"/>
          </p:cNvSpPr>
          <p:nvPr>
            <p:ph type="body" idx="1"/>
          </p:nvPr>
        </p:nvSpPr>
        <p:spPr/>
        <p:txBody>
          <a:bodyPr/>
          <a:lstStyle/>
          <a:p>
            <a:pPr eaLnBrk="1" hangingPunct="1">
              <a:lnSpc>
                <a:spcPct val="80000"/>
              </a:lnSpc>
              <a:defRPr/>
            </a:pPr>
            <a:r>
              <a:rPr lang="en-IE" sz="2800" dirty="0"/>
              <a:t>Cofactor for enzyme Superoxide Dismutase, which converts potentially harmful superoxide anions.</a:t>
            </a:r>
          </a:p>
          <a:p>
            <a:pPr eaLnBrk="1" hangingPunct="1">
              <a:lnSpc>
                <a:spcPct val="80000"/>
              </a:lnSpc>
              <a:defRPr/>
            </a:pPr>
            <a:r>
              <a:rPr lang="en-IE" sz="2800" dirty="0"/>
              <a:t>Cofactor for Oxygenases, including Cytochrome Oxidase in the Electron Transport Chain</a:t>
            </a:r>
          </a:p>
          <a:p>
            <a:pPr eaLnBrk="1" hangingPunct="1">
              <a:lnSpc>
                <a:spcPct val="80000"/>
              </a:lnSpc>
              <a:defRPr/>
            </a:pPr>
            <a:r>
              <a:rPr lang="en-IE" sz="2800" dirty="0"/>
              <a:t>Cofactor for Lysyl Oxidase for cross-linking of Collagen and Elastin</a:t>
            </a:r>
          </a:p>
          <a:p>
            <a:pPr eaLnBrk="1" hangingPunct="1">
              <a:lnSpc>
                <a:spcPct val="80000"/>
              </a:lnSpc>
              <a:defRPr/>
            </a:pPr>
            <a:endParaRPr lang="en-IE" sz="2800" dirty="0"/>
          </a:p>
          <a:p>
            <a:pPr eaLnBrk="1" hangingPunct="1">
              <a:lnSpc>
                <a:spcPct val="80000"/>
              </a:lnSpc>
              <a:defRPr/>
            </a:pPr>
            <a:r>
              <a:rPr lang="en-IE" sz="2800" dirty="0"/>
              <a:t>Chromium</a:t>
            </a:r>
          </a:p>
          <a:p>
            <a:pPr eaLnBrk="1" hangingPunct="1">
              <a:lnSpc>
                <a:spcPct val="80000"/>
              </a:lnSpc>
              <a:defRPr/>
            </a:pPr>
            <a:r>
              <a:rPr lang="en-IE" sz="2800" dirty="0"/>
              <a:t>Iron</a:t>
            </a:r>
          </a:p>
          <a:p>
            <a:pPr eaLnBrk="1" hangingPunct="1">
              <a:lnSpc>
                <a:spcPct val="80000"/>
              </a:lnSpc>
              <a:defRPr/>
            </a:pPr>
            <a:r>
              <a:rPr lang="en-IE" sz="2800" dirty="0"/>
              <a:t>Iodine</a:t>
            </a: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571" name="Rectangle 419"/>
          <p:cNvSpPr>
            <a:spLocks noGrp="1" noRot="1" noChangeArrowheads="1"/>
          </p:cNvSpPr>
          <p:nvPr>
            <p:ph type="title"/>
          </p:nvPr>
        </p:nvSpPr>
        <p:spPr>
          <a:xfrm>
            <a:off x="301625" y="228600"/>
            <a:ext cx="8510588" cy="679450"/>
          </a:xfrm>
        </p:spPr>
        <p:txBody>
          <a:bodyPr/>
          <a:lstStyle/>
          <a:p>
            <a:pPr eaLnBrk="1" hangingPunct="1">
              <a:defRPr/>
            </a:pPr>
            <a:r>
              <a:rPr lang="en-IE" sz="2800" b="1" dirty="0"/>
              <a:t>Functions of Iron</a:t>
            </a:r>
            <a:endParaRPr lang="en-GB" sz="2800" b="1" dirty="0"/>
          </a:p>
        </p:txBody>
      </p:sp>
      <p:graphicFrame>
        <p:nvGraphicFramePr>
          <p:cNvPr id="49632" name="Group 480"/>
          <p:cNvGraphicFramePr>
            <a:graphicFrameLocks noGrp="1"/>
          </p:cNvGraphicFramePr>
          <p:nvPr>
            <p:ph idx="1"/>
          </p:nvPr>
        </p:nvGraphicFramePr>
        <p:xfrm>
          <a:off x="0" y="838200"/>
          <a:ext cx="9143999" cy="6014452"/>
        </p:xfrm>
        <a:graphic>
          <a:graphicData uri="http://schemas.openxmlformats.org/drawingml/2006/table">
            <a:tbl>
              <a:tblPr/>
              <a:tblGrid>
                <a:gridCol w="2819399"/>
                <a:gridCol w="2819400"/>
                <a:gridCol w="3505200"/>
              </a:tblGrid>
              <a:tr h="38658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Enzyme/Reaction</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Normal Function</a:t>
                      </a:r>
                      <a:endParaRPr kumimoji="0" lang="en-GB"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Deficiency</a:t>
                      </a:r>
                      <a:endParaRPr kumimoji="0" lang="en-GB"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Ribonucleotide Reductase</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DNA synthesis</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Various Problems</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78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Myeloperoxidase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Leucocyte</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Activity</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Impaired bacterial immunity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Catalase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Degradation of Peroxide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Tissue/ metabolite damage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860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Tryptophan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Hydroxylase</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&amp;Tyrosine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Hydroxylase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Dopamine and Serotonin formation</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Neurological disorders</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Tryptophan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Oxygenase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Tryptophan Degradation </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Perception and Mood Changes ?Schizophrenia</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860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Electron Transport and Oxidative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Phosphorylation</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Production of ATP and Energy</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Impaired Cellular Metabolism</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93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Cytochrome</a:t>
                      </a: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P450</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Detoxification</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Damage from Toxins</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26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Hemoglobin Formation</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Respiration</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Anemia, Lack of energy</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571" name="Rectangle 419"/>
          <p:cNvSpPr>
            <a:spLocks noGrp="1" noRot="1" noChangeArrowheads="1"/>
          </p:cNvSpPr>
          <p:nvPr>
            <p:ph type="title"/>
          </p:nvPr>
        </p:nvSpPr>
        <p:spPr>
          <a:xfrm>
            <a:off x="301625" y="228600"/>
            <a:ext cx="8510588" cy="679450"/>
          </a:xfrm>
        </p:spPr>
        <p:txBody>
          <a:bodyPr/>
          <a:lstStyle/>
          <a:p>
            <a:pPr eaLnBrk="1" hangingPunct="1">
              <a:defRPr/>
            </a:pPr>
            <a:r>
              <a:rPr lang="en-IE" sz="2800" b="1" dirty="0"/>
              <a:t>Functions of</a:t>
            </a:r>
            <a:r>
              <a:rPr lang="en-IE" sz="2800" b="1" dirty="0" smtClean="0"/>
              <a:t> Copper</a:t>
            </a:r>
            <a:endParaRPr lang="en-GB" sz="2800" b="1" dirty="0"/>
          </a:p>
        </p:txBody>
      </p:sp>
      <p:graphicFrame>
        <p:nvGraphicFramePr>
          <p:cNvPr id="49632" name="Group 480"/>
          <p:cNvGraphicFramePr>
            <a:graphicFrameLocks noGrp="1"/>
          </p:cNvGraphicFramePr>
          <p:nvPr>
            <p:ph idx="1"/>
          </p:nvPr>
        </p:nvGraphicFramePr>
        <p:xfrm>
          <a:off x="0" y="838200"/>
          <a:ext cx="9143999" cy="6074154"/>
        </p:xfrm>
        <a:graphic>
          <a:graphicData uri="http://schemas.openxmlformats.org/drawingml/2006/table">
            <a:tbl>
              <a:tblPr/>
              <a:tblGrid>
                <a:gridCol w="2819399"/>
                <a:gridCol w="2819400"/>
                <a:gridCol w="3505200"/>
              </a:tblGrid>
              <a:tr h="38658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Enzyme/Reaction</a:t>
                      </a:r>
                      <a:endParaRPr kumimoji="0" lang="en-US"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Normal Function</a:t>
                      </a:r>
                      <a:endParaRPr kumimoji="0" lang="en-GB"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Deficiency</a:t>
                      </a:r>
                      <a:endParaRPr kumimoji="0" lang="en-GB" sz="20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36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Cytochrome Oxidase  </a:t>
                      </a:r>
                      <a:r>
                        <a:rPr kumimoji="0" lang="en-GB"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Energy production</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IE"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Lack of Energy</a:t>
                      </a:r>
                      <a:endParaRPr kumimoji="0" lang="en-GB"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78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Superoxide Dismutase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Metab</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Free radicals</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Toxic damage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Lysyl</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Oxidase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Crosslinking</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Collagen and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Elastin</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Defective connective tissue. Aneurisms  </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860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Dopamine beta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Hydroxylase</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Catecholamine Production</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Neurological and adrenergic problems</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Amine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Oxidases</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Inactivation of Histamine,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Tyramine</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etc</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Hypersensitivity, Allergy Reactions</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04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Tyroinase</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Alpha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Amidating</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enzyme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Phospholipid</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Synthesis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Melanin Production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Peptide Hormone Production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Myelin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SheathFormation</a:t>
                      </a: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Vitilig</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Unknown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Neurological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Dise</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1" charset="2"/>
                        <a:buNone/>
                        <a:tabLst/>
                      </a:pPr>
                      <a:endParaRPr kumimoji="0" lang="en-US" sz="1800" b="1" i="0" u="none" strike="noStrike" cap="none" normalizeH="0" baseline="0" dirty="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23850" y="260350"/>
            <a:ext cx="8510588" cy="501650"/>
          </a:xfrm>
        </p:spPr>
        <p:txBody>
          <a:bodyPr/>
          <a:lstStyle/>
          <a:p>
            <a:pPr eaLnBrk="1" hangingPunct="1">
              <a:defRPr/>
            </a:pPr>
            <a:r>
              <a:rPr lang="en-IE" sz="4000" b="1"/>
              <a:t>Ethylene Thiourea</a:t>
            </a:r>
            <a:endParaRPr lang="en-GB" sz="4000" b="1"/>
          </a:p>
        </p:txBody>
      </p:sp>
      <p:sp>
        <p:nvSpPr>
          <p:cNvPr id="27651" name="Rectangle 3"/>
          <p:cNvSpPr>
            <a:spLocks noGrp="1" noRot="1" noChangeArrowheads="1"/>
          </p:cNvSpPr>
          <p:nvPr>
            <p:ph type="body" idx="1"/>
          </p:nvPr>
        </p:nvSpPr>
        <p:spPr>
          <a:xfrm>
            <a:off x="323850" y="981075"/>
            <a:ext cx="8540750" cy="3168650"/>
          </a:xfrm>
        </p:spPr>
        <p:txBody>
          <a:bodyPr/>
          <a:lstStyle/>
          <a:p>
            <a:pPr eaLnBrk="1" hangingPunct="1">
              <a:buFont typeface="Wingdings" pitchFamily="1" charset="2"/>
              <a:buNone/>
              <a:defRPr/>
            </a:pPr>
            <a:r>
              <a:rPr lang="en-IE"/>
              <a:t>Ethylene Thiourea is primarily used as a vulcanising agent for the production of Neoprene and Polyacrylate rubbers.</a:t>
            </a:r>
          </a:p>
          <a:p>
            <a:pPr eaLnBrk="1" hangingPunct="1">
              <a:buFont typeface="Wingdings" pitchFamily="1" charset="2"/>
              <a:buNone/>
              <a:defRPr/>
            </a:pPr>
            <a:r>
              <a:rPr lang="en-IE"/>
              <a:t>It is the main in-vivo metabolite of Maneb and many of the toxic effects of Maneb are attributed to Ethylene Thiourea</a:t>
            </a:r>
            <a:endParaRPr lang="en-GB"/>
          </a:p>
        </p:txBody>
      </p:sp>
      <p:pic>
        <p:nvPicPr>
          <p:cNvPr id="33796" name="Picture 5" descr="0910151706504466"/>
          <p:cNvPicPr>
            <a:picLocks noChangeAspect="1" noChangeArrowheads="1"/>
          </p:cNvPicPr>
          <p:nvPr/>
        </p:nvPicPr>
        <p:blipFill>
          <a:blip r:embed="rId2"/>
          <a:srcRect/>
          <a:stretch>
            <a:fillRect/>
          </a:stretch>
        </p:blipFill>
        <p:spPr bwMode="auto">
          <a:xfrm>
            <a:off x="1979613" y="4365625"/>
            <a:ext cx="4454525" cy="16065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01625" y="228600"/>
            <a:ext cx="8510588" cy="823913"/>
          </a:xfrm>
        </p:spPr>
        <p:txBody>
          <a:bodyPr/>
          <a:lstStyle/>
          <a:p>
            <a:pPr eaLnBrk="1" hangingPunct="1">
              <a:defRPr/>
            </a:pPr>
            <a:r>
              <a:rPr lang="en-IE" b="1"/>
              <a:t>Ethylene Thiourea - Toxicity</a:t>
            </a:r>
            <a:endParaRPr lang="en-GB" b="1"/>
          </a:p>
        </p:txBody>
      </p:sp>
      <p:sp>
        <p:nvSpPr>
          <p:cNvPr id="28675" name="Rectangle 3"/>
          <p:cNvSpPr>
            <a:spLocks noGrp="1" noRot="1" noChangeArrowheads="1"/>
          </p:cNvSpPr>
          <p:nvPr>
            <p:ph type="body" idx="1"/>
          </p:nvPr>
        </p:nvSpPr>
        <p:spPr>
          <a:xfrm>
            <a:off x="323850" y="1052513"/>
            <a:ext cx="8540750" cy="4854575"/>
          </a:xfrm>
        </p:spPr>
        <p:txBody>
          <a:bodyPr/>
          <a:lstStyle/>
          <a:p>
            <a:pPr eaLnBrk="1" hangingPunct="1">
              <a:lnSpc>
                <a:spcPct val="90000"/>
              </a:lnSpc>
              <a:buFont typeface="Wingdings" pitchFamily="1" charset="2"/>
              <a:buNone/>
              <a:defRPr/>
            </a:pPr>
            <a:r>
              <a:rPr lang="en-IE"/>
              <a:t>The following effects have been observed</a:t>
            </a:r>
          </a:p>
          <a:p>
            <a:pPr eaLnBrk="1" hangingPunct="1">
              <a:lnSpc>
                <a:spcPct val="90000"/>
              </a:lnSpc>
              <a:defRPr/>
            </a:pPr>
            <a:r>
              <a:rPr lang="en-IE"/>
              <a:t>Decreased p450 content and Aniline Hydroxylase activity in rat liver microsomes and the Yeast Saccharomyces Cerivisiae</a:t>
            </a:r>
          </a:p>
          <a:p>
            <a:pPr eaLnBrk="1" hangingPunct="1">
              <a:lnSpc>
                <a:spcPct val="90000"/>
              </a:lnSpc>
              <a:defRPr/>
            </a:pPr>
            <a:r>
              <a:rPr lang="en-IE"/>
              <a:t>Liver Toxicity and neoplasm (rat)</a:t>
            </a:r>
          </a:p>
          <a:p>
            <a:pPr eaLnBrk="1" hangingPunct="1">
              <a:lnSpc>
                <a:spcPct val="90000"/>
              </a:lnSpc>
              <a:defRPr/>
            </a:pPr>
            <a:r>
              <a:rPr lang="en-IE"/>
              <a:t>Thyroid dysfunction (rat)</a:t>
            </a:r>
          </a:p>
          <a:p>
            <a:pPr eaLnBrk="1" hangingPunct="1">
              <a:lnSpc>
                <a:spcPct val="90000"/>
              </a:lnSpc>
              <a:defRPr/>
            </a:pPr>
            <a:r>
              <a:rPr lang="en-IE"/>
              <a:t>Nervous system dysfunction (rat)</a:t>
            </a:r>
          </a:p>
          <a:p>
            <a:pPr eaLnBrk="1" hangingPunct="1">
              <a:lnSpc>
                <a:spcPct val="90000"/>
              </a:lnSpc>
              <a:defRPr/>
            </a:pPr>
            <a:r>
              <a:rPr lang="en-IE"/>
              <a:t>Teratogenic effects</a:t>
            </a:r>
          </a:p>
          <a:p>
            <a:pPr eaLnBrk="1" hangingPunct="1">
              <a:lnSpc>
                <a:spcPct val="90000"/>
              </a:lnSpc>
              <a:defRPr/>
            </a:pPr>
            <a:r>
              <a:rPr lang="en-IE"/>
              <a:t>Catalase Inhibition</a:t>
            </a:r>
          </a:p>
          <a:p>
            <a:pPr eaLnBrk="1" hangingPunct="1">
              <a:lnSpc>
                <a:spcPct val="90000"/>
              </a:lnSpc>
              <a:buFont typeface="Wingdings" pitchFamily="1" charset="2"/>
              <a:buNone/>
              <a:defRPr/>
            </a:pPr>
            <a:endParaRPr lang="en-GB"/>
          </a:p>
        </p:txBody>
      </p:sp>
      <p:sp>
        <p:nvSpPr>
          <p:cNvPr id="34820" name="Text Box 4"/>
          <p:cNvSpPr txBox="1">
            <a:spLocks noChangeArrowheads="1"/>
          </p:cNvSpPr>
          <p:nvPr/>
        </p:nvSpPr>
        <p:spPr bwMode="auto">
          <a:xfrm>
            <a:off x="358775" y="6237288"/>
            <a:ext cx="8785225" cy="366712"/>
          </a:xfrm>
          <a:prstGeom prst="rect">
            <a:avLst/>
          </a:prstGeom>
          <a:noFill/>
          <a:ln w="9525">
            <a:noFill/>
            <a:miter lim="800000"/>
            <a:headEnd/>
            <a:tailEnd/>
          </a:ln>
        </p:spPr>
        <p:txBody>
          <a:bodyPr>
            <a:prstTxWarp prst="textNoShape">
              <a:avLst/>
            </a:prstTxWarp>
            <a:spAutoFit/>
          </a:bodyPr>
          <a:lstStyle/>
          <a:p>
            <a:pPr>
              <a:spcBef>
                <a:spcPct val="50000"/>
              </a:spcBef>
            </a:pPr>
            <a:r>
              <a:rPr lang="en-GB" sz="1600">
                <a:hlinkClick r:id="rId2"/>
              </a:rPr>
              <a:t>http://resources.metapress.com/pdf-preview.axd?code=x0km1b2ypktndrcw&amp;size=largest</a:t>
            </a:r>
            <a:r>
              <a:rPr lang="en-GB"/>
              <a:t>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301625" y="228600"/>
            <a:ext cx="8510588" cy="896938"/>
          </a:xfrm>
        </p:spPr>
        <p:txBody>
          <a:bodyPr/>
          <a:lstStyle/>
          <a:p>
            <a:pPr eaLnBrk="1" hangingPunct="1">
              <a:defRPr/>
            </a:pPr>
            <a:r>
              <a:rPr lang="en-IE"/>
              <a:t>NonylPhenol Ethoxylate</a:t>
            </a:r>
            <a:endParaRPr lang="en-GB"/>
          </a:p>
        </p:txBody>
      </p:sp>
      <p:sp>
        <p:nvSpPr>
          <p:cNvPr id="48131" name="Rectangle 3"/>
          <p:cNvSpPr>
            <a:spLocks noGrp="1" noRot="1" noChangeArrowheads="1"/>
          </p:cNvSpPr>
          <p:nvPr>
            <p:ph type="body" idx="1"/>
          </p:nvPr>
        </p:nvSpPr>
        <p:spPr>
          <a:xfrm>
            <a:off x="301625" y="1268413"/>
            <a:ext cx="8540750" cy="5238750"/>
          </a:xfrm>
        </p:spPr>
        <p:txBody>
          <a:bodyPr/>
          <a:lstStyle/>
          <a:p>
            <a:pPr eaLnBrk="1" hangingPunct="1">
              <a:lnSpc>
                <a:spcPct val="90000"/>
              </a:lnSpc>
              <a:defRPr/>
            </a:pPr>
            <a:r>
              <a:rPr lang="en-GB" sz="2400" b="1"/>
              <a:t>Greenpeace </a:t>
            </a:r>
            <a:r>
              <a:rPr lang="en-GB" sz="2400"/>
              <a:t>has published research that shows the harsh reality of clothing industries using dangerous chemicals in their clothes. The tests showed that many producers use dangerous amounts of chemicals in their clothes suspected of causing cancer hormonal imbalance and fetal damage. (</a:t>
            </a:r>
            <a:r>
              <a:rPr lang="en-GB" sz="2000"/>
              <a:t>Article from Finnish newspaper Taloussanomat: 23.8.2011</a:t>
            </a:r>
            <a:r>
              <a:rPr lang="en-GB" sz="2800"/>
              <a:t>)</a:t>
            </a:r>
            <a:endParaRPr lang="en-GB" sz="2400"/>
          </a:p>
          <a:p>
            <a:pPr eaLnBrk="1" hangingPunct="1">
              <a:lnSpc>
                <a:spcPct val="90000"/>
              </a:lnSpc>
              <a:defRPr/>
            </a:pPr>
            <a:r>
              <a:rPr lang="en-GB"/>
              <a:t> </a:t>
            </a:r>
            <a:r>
              <a:rPr lang="en-GB" sz="2400"/>
              <a:t>Greenpeace's second "Dirty Laundry" research tested 78 products from which 52 contained Nonylphenol ethyxolate.</a:t>
            </a:r>
          </a:p>
          <a:p>
            <a:pPr eaLnBrk="1" hangingPunct="1">
              <a:lnSpc>
                <a:spcPct val="90000"/>
              </a:lnSpc>
              <a:defRPr/>
            </a:pPr>
            <a:r>
              <a:rPr lang="en-GB" sz="2000"/>
              <a:t> </a:t>
            </a:r>
            <a:r>
              <a:rPr lang="en-GB" sz="2400"/>
              <a:t>Manufacturers which clothing contained the poison were for example Nike, Adidas, H&amp;M, Calvin Klein, Converse, Puma and Ralph Lauren,</a:t>
            </a:r>
          </a:p>
          <a:p>
            <a:pPr eaLnBrk="1" hangingPunct="1">
              <a:lnSpc>
                <a:spcPct val="90000"/>
              </a:lnSpc>
              <a:buFont typeface="Wingdings" pitchFamily="1" charset="2"/>
              <a:buNone/>
              <a:defRPr/>
            </a:pPr>
            <a:r>
              <a:rPr lang="en-GB" sz="2400"/>
              <a:t>    The test revealed only one pure manufacturer which clothes were free of the chemical, The american Gap.</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323850" y="188913"/>
            <a:ext cx="8510588" cy="747712"/>
          </a:xfrm>
        </p:spPr>
        <p:txBody>
          <a:bodyPr/>
          <a:lstStyle/>
          <a:p>
            <a:pPr eaLnBrk="1" hangingPunct="1">
              <a:defRPr/>
            </a:pPr>
            <a:r>
              <a:rPr lang="en-IE" sz="4000" b="1"/>
              <a:t>Some Synthetic Textiles</a:t>
            </a:r>
            <a:endParaRPr lang="en-GB" sz="4000" b="1"/>
          </a:p>
        </p:txBody>
      </p:sp>
      <p:sp>
        <p:nvSpPr>
          <p:cNvPr id="4099" name="Rectangle 3"/>
          <p:cNvSpPr>
            <a:spLocks noGrp="1" noRot="1" noChangeArrowheads="1"/>
          </p:cNvSpPr>
          <p:nvPr>
            <p:ph type="body" idx="1"/>
          </p:nvPr>
        </p:nvSpPr>
        <p:spPr>
          <a:xfrm>
            <a:off x="179388" y="1057275"/>
            <a:ext cx="8785225" cy="5324475"/>
          </a:xfrm>
        </p:spPr>
        <p:txBody>
          <a:bodyPr/>
          <a:lstStyle/>
          <a:p>
            <a:pPr eaLnBrk="1" hangingPunct="1">
              <a:lnSpc>
                <a:spcPct val="80000"/>
              </a:lnSpc>
              <a:defRPr/>
            </a:pPr>
            <a:r>
              <a:rPr lang="en-GB" sz="2400" b="1">
                <a:hlinkClick r:id="rId2" tooltip="Polyester"/>
              </a:rPr>
              <a:t>Polyester</a:t>
            </a:r>
            <a:r>
              <a:rPr lang="en-GB" sz="2400" b="1"/>
              <a:t> fibre is used in all types of clothing, either alone or blended with fibres such as cotton.</a:t>
            </a:r>
            <a:endParaRPr lang="en-GB" sz="2400" b="1">
              <a:hlinkClick r:id="rId3" tooltip="Aramid"/>
            </a:endParaRPr>
          </a:p>
          <a:p>
            <a:pPr eaLnBrk="1" hangingPunct="1">
              <a:lnSpc>
                <a:spcPct val="80000"/>
              </a:lnSpc>
              <a:defRPr/>
            </a:pPr>
            <a:r>
              <a:rPr lang="en-GB" sz="2400" b="1">
                <a:hlinkClick r:id="rId3" tooltip="Aramid"/>
              </a:rPr>
              <a:t>Aramid</a:t>
            </a:r>
            <a:r>
              <a:rPr lang="en-GB" sz="2400" b="1"/>
              <a:t> fibre (e.g. </a:t>
            </a:r>
            <a:r>
              <a:rPr lang="en-GB" sz="2400" b="1">
                <a:hlinkClick r:id="rId4" tooltip="Twaron"/>
              </a:rPr>
              <a:t>Twaron</a:t>
            </a:r>
            <a:r>
              <a:rPr lang="en-GB" sz="2400" b="1"/>
              <a:t>) is used for flame-retardant clothing, cut-protection, and armour.</a:t>
            </a:r>
            <a:endParaRPr lang="en-GB" sz="2400" b="1">
              <a:hlinkClick r:id="rId5" tooltip="Acrylic fibre"/>
            </a:endParaRPr>
          </a:p>
          <a:p>
            <a:pPr eaLnBrk="1" hangingPunct="1">
              <a:lnSpc>
                <a:spcPct val="80000"/>
              </a:lnSpc>
              <a:defRPr/>
            </a:pPr>
            <a:r>
              <a:rPr lang="en-GB" sz="2400" b="1">
                <a:hlinkClick r:id="rId5" tooltip="Acrylic fibre"/>
              </a:rPr>
              <a:t>Acrylic</a:t>
            </a:r>
            <a:r>
              <a:rPr lang="en-GB" sz="2400" b="1"/>
              <a:t> is a fibre used to imitate wools, including cashmere, and is often used in replacement of them.</a:t>
            </a:r>
            <a:endParaRPr lang="en-GB" sz="2400" b="1">
              <a:hlinkClick r:id="rId6" tooltip="Nylon"/>
            </a:endParaRPr>
          </a:p>
          <a:p>
            <a:pPr eaLnBrk="1" hangingPunct="1">
              <a:lnSpc>
                <a:spcPct val="80000"/>
              </a:lnSpc>
              <a:defRPr/>
            </a:pPr>
            <a:r>
              <a:rPr lang="en-GB" sz="2400" b="1">
                <a:hlinkClick r:id="rId6" tooltip="Nylon"/>
              </a:rPr>
              <a:t>Nylon</a:t>
            </a:r>
            <a:r>
              <a:rPr lang="en-GB" sz="2400" b="1"/>
              <a:t> is a fibre used to imitate silk; it is used in the production of </a:t>
            </a:r>
            <a:r>
              <a:rPr lang="en-GB" sz="2400" b="1">
                <a:hlinkClick r:id="rId7" tooltip="Pantyhose"/>
              </a:rPr>
              <a:t>pantyhose</a:t>
            </a:r>
            <a:r>
              <a:rPr lang="en-GB" sz="2400" b="1"/>
              <a:t>. Thicker nylon fibres are used in </a:t>
            </a:r>
            <a:r>
              <a:rPr lang="en-GB" sz="2400" b="1">
                <a:hlinkClick r:id="rId8" tooltip="Rope"/>
              </a:rPr>
              <a:t>rope</a:t>
            </a:r>
            <a:r>
              <a:rPr lang="en-GB" sz="2400" b="1"/>
              <a:t> and outdoor clothing.</a:t>
            </a:r>
            <a:endParaRPr lang="en-GB" sz="2400" b="1">
              <a:hlinkClick r:id="rId9" tooltip="Spandex"/>
            </a:endParaRPr>
          </a:p>
          <a:p>
            <a:pPr eaLnBrk="1" hangingPunct="1">
              <a:lnSpc>
                <a:spcPct val="80000"/>
              </a:lnSpc>
              <a:defRPr/>
            </a:pPr>
            <a:r>
              <a:rPr lang="en-GB" sz="2400" b="1">
                <a:hlinkClick r:id="rId9" tooltip="Spandex"/>
              </a:rPr>
              <a:t>Spandex/Elastane</a:t>
            </a:r>
            <a:r>
              <a:rPr lang="en-GB" sz="2400" b="1"/>
              <a:t> (trade name </a:t>
            </a:r>
            <a:r>
              <a:rPr lang="en-GB" sz="2400" b="1" i="1"/>
              <a:t>Lycra</a:t>
            </a:r>
            <a:r>
              <a:rPr lang="en-GB" sz="2400" b="1"/>
              <a:t>) is a </a:t>
            </a:r>
            <a:r>
              <a:rPr lang="en-GB" sz="2400" b="1">
                <a:hlinkClick r:id="rId10" tooltip="Polyurethane"/>
              </a:rPr>
              <a:t>polyurethane</a:t>
            </a:r>
            <a:r>
              <a:rPr lang="en-GB" sz="2400" b="1"/>
              <a:t> product that can be made tight-fitting without impeding movement. It is used to make activewear, </a:t>
            </a:r>
            <a:r>
              <a:rPr lang="en-GB" sz="2400" b="1">
                <a:hlinkClick r:id="rId11" tooltip="Brassiere"/>
              </a:rPr>
              <a:t>bras</a:t>
            </a:r>
            <a:r>
              <a:rPr lang="en-GB" sz="2400" b="1"/>
              <a:t>, and </a:t>
            </a:r>
            <a:r>
              <a:rPr lang="en-GB" sz="2400" b="1">
                <a:hlinkClick r:id="rId12" tooltip="Swimsuit"/>
              </a:rPr>
              <a:t>swimsuits</a:t>
            </a:r>
            <a:r>
              <a:rPr lang="en-GB" sz="2400" b="1"/>
              <a:t>.</a:t>
            </a:r>
            <a:endParaRPr lang="en-GB" sz="2400" b="1">
              <a:hlinkClick r:id="rId13" tooltip="Olefin fibre"/>
            </a:endParaRPr>
          </a:p>
          <a:p>
            <a:pPr eaLnBrk="1" hangingPunct="1">
              <a:lnSpc>
                <a:spcPct val="80000"/>
              </a:lnSpc>
              <a:defRPr/>
            </a:pPr>
            <a:r>
              <a:rPr lang="en-GB" sz="2400" b="1">
                <a:hlinkClick r:id="rId13" tooltip="Olefin fibre"/>
              </a:rPr>
              <a:t>Olefin fibre</a:t>
            </a:r>
            <a:r>
              <a:rPr lang="en-GB" sz="2400" b="1"/>
              <a:t> is a fibre used in activewear, linings, and warm clothing. Olefins are hydrophobic, allowing them to dry quickly. A sintered </a:t>
            </a:r>
            <a:r>
              <a:rPr lang="en-GB" sz="2400" b="1">
                <a:hlinkClick r:id="rId14" tooltip="Felt"/>
              </a:rPr>
              <a:t>felt</a:t>
            </a:r>
            <a:r>
              <a:rPr lang="en-GB" sz="2400" b="1"/>
              <a:t> of olefin fibres is sold under the trade name </a:t>
            </a:r>
            <a:r>
              <a:rPr lang="en-GB" sz="2400" b="1">
                <a:hlinkClick r:id="rId15" tooltip="Tyvek"/>
              </a:rPr>
              <a:t>Tyvek</a:t>
            </a:r>
            <a:r>
              <a:rPr lang="en-GB" sz="2400" b="1"/>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GB" sz="3200" b="1"/>
              <a:t>H&amp;M</a:t>
            </a:r>
            <a:r>
              <a:rPr lang="en-GB" sz="3200"/>
              <a:t> </a:t>
            </a:r>
            <a:r>
              <a:rPr lang="en-GB" sz="3200" b="1"/>
              <a:t>abandons the</a:t>
            </a:r>
            <a:r>
              <a:rPr lang="en-GB" sz="3200"/>
              <a:t> </a:t>
            </a:r>
            <a:r>
              <a:rPr lang="en-GB" sz="3200" b="1"/>
              <a:t>poison that causes fetal damage</a:t>
            </a:r>
            <a:r>
              <a:rPr lang="en-GB" sz="3200"/>
              <a:t/>
            </a:r>
            <a:br>
              <a:rPr lang="en-GB" sz="3200"/>
            </a:br>
            <a:r>
              <a:rPr lang="en-GB" sz="3200"/>
              <a:t> </a:t>
            </a:r>
          </a:p>
        </p:txBody>
      </p:sp>
      <p:sp>
        <p:nvSpPr>
          <p:cNvPr id="53251" name="Rectangle 3"/>
          <p:cNvSpPr>
            <a:spLocks noGrp="1" noRot="1" noChangeArrowheads="1"/>
          </p:cNvSpPr>
          <p:nvPr>
            <p:ph type="body" idx="1"/>
          </p:nvPr>
        </p:nvSpPr>
        <p:spPr/>
        <p:txBody>
          <a:bodyPr/>
          <a:lstStyle/>
          <a:p>
            <a:pPr eaLnBrk="1" hangingPunct="1">
              <a:defRPr/>
            </a:pPr>
            <a:r>
              <a:rPr lang="en-GB"/>
              <a:t> </a:t>
            </a:r>
            <a:r>
              <a:rPr lang="en-GB" sz="2800"/>
              <a:t>Finnish blog called Uusi Musta, article 22.9.2011, Terhi reported the news</a:t>
            </a:r>
          </a:p>
          <a:p>
            <a:pPr eaLnBrk="1" hangingPunct="1">
              <a:defRPr/>
            </a:pPr>
            <a:r>
              <a:rPr lang="en-IE" sz="2800"/>
              <a:t>Greenpeace personnel were surprised by the swift response from H&amp; M</a:t>
            </a:r>
            <a:endParaRPr lang="en-GB" sz="2800"/>
          </a:p>
          <a:p>
            <a:pPr eaLnBrk="1" hangingPunct="1">
              <a:defRPr/>
            </a:pPr>
            <a:endParaRPr lang="en-GB" sz="2800"/>
          </a:p>
          <a:p>
            <a:pPr eaLnBrk="1" hangingPunct="1">
              <a:defRPr/>
            </a:pPr>
            <a:r>
              <a:rPr lang="en-GB" sz="2800"/>
              <a:t>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323850" y="260350"/>
            <a:ext cx="8510588" cy="576263"/>
          </a:xfrm>
        </p:spPr>
        <p:txBody>
          <a:bodyPr/>
          <a:lstStyle/>
          <a:p>
            <a:pPr eaLnBrk="1" hangingPunct="1">
              <a:defRPr/>
            </a:pPr>
            <a:r>
              <a:rPr lang="en-IE" sz="4000"/>
              <a:t>Comments on the Textiles Problem</a:t>
            </a:r>
            <a:endParaRPr lang="en-GB" sz="4000"/>
          </a:p>
        </p:txBody>
      </p:sp>
      <p:sp>
        <p:nvSpPr>
          <p:cNvPr id="54275" name="Rectangle 3"/>
          <p:cNvSpPr>
            <a:spLocks noGrp="1" noRot="1" noChangeArrowheads="1"/>
          </p:cNvSpPr>
          <p:nvPr>
            <p:ph type="body" idx="1"/>
          </p:nvPr>
        </p:nvSpPr>
        <p:spPr>
          <a:xfrm>
            <a:off x="179388" y="1196975"/>
            <a:ext cx="8785225" cy="4902200"/>
          </a:xfrm>
        </p:spPr>
        <p:txBody>
          <a:bodyPr/>
          <a:lstStyle/>
          <a:p>
            <a:pPr eaLnBrk="1" hangingPunct="1">
              <a:lnSpc>
                <a:spcPct val="80000"/>
              </a:lnSpc>
              <a:defRPr/>
            </a:pPr>
            <a:r>
              <a:rPr lang="en-IE" sz="2800"/>
              <a:t>The careless cavalier attitude of manufacturers is mirrored by the lax behaviour of regulatory authorities</a:t>
            </a:r>
          </a:p>
          <a:p>
            <a:pPr eaLnBrk="1" hangingPunct="1">
              <a:lnSpc>
                <a:spcPct val="80000"/>
              </a:lnSpc>
              <a:defRPr/>
            </a:pPr>
            <a:r>
              <a:rPr lang="en-IE" sz="2800"/>
              <a:t>Many people suffer from these poisons without a notion of the cause.</a:t>
            </a:r>
          </a:p>
          <a:p>
            <a:pPr eaLnBrk="1" hangingPunct="1">
              <a:lnSpc>
                <a:spcPct val="80000"/>
              </a:lnSpc>
              <a:defRPr/>
            </a:pPr>
            <a:r>
              <a:rPr lang="en-IE" sz="2800"/>
              <a:t>This situation is ideal for the Industrial Pharmaceutical complex and is another example of the broken society wherein the elite profit from the suffering, labour and commerce of the unsuspecting majority. </a:t>
            </a:r>
          </a:p>
          <a:p>
            <a:pPr eaLnBrk="1" hangingPunct="1">
              <a:lnSpc>
                <a:spcPct val="80000"/>
              </a:lnSpc>
              <a:defRPr/>
            </a:pPr>
            <a:r>
              <a:rPr lang="en-IE" sz="2800"/>
              <a:t>I am in the process of preparing a report on this topic which I will send to every address that I know. Please give me your email for inclusion.</a:t>
            </a:r>
            <a:endParaRPr lang="en-GB" sz="28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301625" y="228600"/>
            <a:ext cx="8510588" cy="823913"/>
          </a:xfrm>
        </p:spPr>
        <p:txBody>
          <a:bodyPr/>
          <a:lstStyle/>
          <a:p>
            <a:pPr eaLnBrk="1" hangingPunct="1">
              <a:defRPr/>
            </a:pPr>
            <a:r>
              <a:rPr lang="en-IE"/>
              <a:t>Contact Details</a:t>
            </a:r>
            <a:endParaRPr lang="en-GB"/>
          </a:p>
        </p:txBody>
      </p:sp>
      <p:sp>
        <p:nvSpPr>
          <p:cNvPr id="56323" name="Rectangle 3"/>
          <p:cNvSpPr>
            <a:spLocks noGrp="1" noRot="1" noChangeArrowheads="1"/>
          </p:cNvSpPr>
          <p:nvPr>
            <p:ph type="body" idx="1"/>
          </p:nvPr>
        </p:nvSpPr>
        <p:spPr/>
        <p:txBody>
          <a:bodyPr/>
          <a:lstStyle/>
          <a:p>
            <a:pPr eaLnBrk="1" hangingPunct="1">
              <a:buFont typeface="Wingdings" pitchFamily="1" charset="2"/>
              <a:buNone/>
              <a:defRPr/>
            </a:pPr>
            <a:r>
              <a:rPr lang="en-IE" b="1" dirty="0" smtClean="0"/>
              <a:t>Anthony Hughes</a:t>
            </a:r>
          </a:p>
          <a:p>
            <a:pPr eaLnBrk="1" hangingPunct="1">
              <a:buFont typeface="Wingdings" pitchFamily="1" charset="2"/>
              <a:buNone/>
              <a:defRPr/>
            </a:pPr>
            <a:r>
              <a:rPr lang="en-IE" b="1" dirty="0" smtClean="0"/>
              <a:t>Natural Medicine Clinic</a:t>
            </a:r>
          </a:p>
          <a:p>
            <a:pPr eaLnBrk="1" hangingPunct="1">
              <a:buFont typeface="Wingdings" pitchFamily="1" charset="2"/>
              <a:buNone/>
              <a:defRPr/>
            </a:pPr>
            <a:r>
              <a:rPr lang="en-IE" dirty="0" smtClean="0"/>
              <a:t>1 Leopardstown Drive</a:t>
            </a:r>
          </a:p>
          <a:p>
            <a:pPr eaLnBrk="1" hangingPunct="1">
              <a:buFont typeface="Wingdings" pitchFamily="1" charset="2"/>
              <a:buNone/>
              <a:defRPr/>
            </a:pPr>
            <a:r>
              <a:rPr lang="en-IE" dirty="0" smtClean="0"/>
              <a:t>Blackrock, County Dublin</a:t>
            </a:r>
          </a:p>
          <a:p>
            <a:pPr eaLnBrk="1" hangingPunct="1">
              <a:buFont typeface="Wingdings" pitchFamily="1" charset="2"/>
              <a:buNone/>
              <a:defRPr/>
            </a:pPr>
            <a:r>
              <a:rPr lang="en-IE" dirty="0" smtClean="0"/>
              <a:t>+353-1-2880352</a:t>
            </a:r>
          </a:p>
          <a:p>
            <a:pPr eaLnBrk="1" hangingPunct="1">
              <a:buFont typeface="Wingdings" pitchFamily="1" charset="2"/>
              <a:buNone/>
              <a:defRPr/>
            </a:pPr>
            <a:r>
              <a:rPr lang="en-IE" dirty="0" smtClean="0"/>
              <a:t>natmed2@gmail.com</a:t>
            </a:r>
            <a:endParaRPr lang="en-GB" dirty="0"/>
          </a:p>
        </p:txBody>
      </p:sp>
      <p:sp>
        <p:nvSpPr>
          <p:cNvPr id="4" name="Rectangle 3"/>
          <p:cNvSpPr/>
          <p:nvPr/>
        </p:nvSpPr>
        <p:spPr>
          <a:xfrm>
            <a:off x="1371600" y="6248400"/>
            <a:ext cx="6629400" cy="369332"/>
          </a:xfrm>
          <a:prstGeom prst="rect">
            <a:avLst/>
          </a:prstGeom>
        </p:spPr>
        <p:txBody>
          <a:bodyPr wrap="square">
            <a:spAutoFit/>
          </a:bodyPr>
          <a:lstStyle/>
          <a:p>
            <a:r>
              <a:rPr lang="en-US" dirty="0" smtClean="0"/>
              <a:t>Downloaded and produced by</a:t>
            </a:r>
            <a:r>
              <a:rPr lang="en-US" dirty="0" smtClean="0"/>
              <a:t> </a:t>
            </a:r>
            <a:r>
              <a:rPr lang="en-US" dirty="0" smtClean="0">
                <a:hlinkClick r:id="rId2"/>
              </a:rPr>
              <a:t>http://www.paingenie.com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2225" y="260350"/>
            <a:ext cx="9121775" cy="1358900"/>
          </a:xfrm>
        </p:spPr>
        <p:txBody>
          <a:bodyPr/>
          <a:lstStyle/>
          <a:p>
            <a:pPr eaLnBrk="1" hangingPunct="1">
              <a:defRPr/>
            </a:pPr>
            <a:r>
              <a:rPr lang="en-IE" sz="3200" b="1"/>
              <a:t>Toxic Chemicals used in Textiles/</a:t>
            </a:r>
            <a:r>
              <a:rPr lang="en-IE" sz="3600" b="1"/>
              <a:t> </a:t>
            </a:r>
            <a:r>
              <a:rPr lang="en-IE" sz="3200" b="1"/>
              <a:t>Footware</a:t>
            </a:r>
            <a:r>
              <a:rPr lang="en-IE" sz="3600" b="1"/>
              <a:t/>
            </a:r>
            <a:br>
              <a:rPr lang="en-IE" sz="3600" b="1"/>
            </a:br>
            <a:endParaRPr lang="en-GB" sz="3600" b="1"/>
          </a:p>
        </p:txBody>
      </p:sp>
      <p:sp>
        <p:nvSpPr>
          <p:cNvPr id="5123" name="Rectangle 3"/>
          <p:cNvSpPr>
            <a:spLocks noGrp="1" noRot="1" noChangeArrowheads="1"/>
          </p:cNvSpPr>
          <p:nvPr>
            <p:ph type="body" idx="1"/>
          </p:nvPr>
        </p:nvSpPr>
        <p:spPr>
          <a:xfrm>
            <a:off x="468313" y="2060575"/>
            <a:ext cx="8229600" cy="4310063"/>
          </a:xfrm>
        </p:spPr>
        <p:txBody>
          <a:bodyPr/>
          <a:lstStyle/>
          <a:p>
            <a:pPr eaLnBrk="1" hangingPunct="1">
              <a:buClr>
                <a:schemeClr val="tx1"/>
              </a:buClr>
              <a:defRPr/>
            </a:pPr>
            <a:r>
              <a:rPr lang="en-IE"/>
              <a:t>Maneb</a:t>
            </a:r>
          </a:p>
          <a:p>
            <a:pPr eaLnBrk="1" hangingPunct="1">
              <a:buClr>
                <a:schemeClr val="tx1"/>
              </a:buClr>
              <a:defRPr/>
            </a:pPr>
            <a:r>
              <a:rPr lang="en-IE"/>
              <a:t>Ethylene Diamine</a:t>
            </a:r>
          </a:p>
          <a:p>
            <a:pPr eaLnBrk="1" hangingPunct="1">
              <a:buClr>
                <a:schemeClr val="tx1"/>
              </a:buClr>
              <a:defRPr/>
            </a:pPr>
            <a:r>
              <a:rPr lang="en-IE"/>
              <a:t>Ethylene Thiourea (Metabolite of Ethylene Diamaine</a:t>
            </a:r>
          </a:p>
          <a:p>
            <a:pPr eaLnBrk="1" hangingPunct="1">
              <a:buClr>
                <a:schemeClr val="tx1"/>
              </a:buClr>
              <a:defRPr/>
            </a:pPr>
            <a:r>
              <a:rPr lang="en-IE"/>
              <a:t>Nonylphenol Ethoxylate</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01625" y="228600"/>
            <a:ext cx="8510588" cy="1112838"/>
          </a:xfrm>
        </p:spPr>
        <p:txBody>
          <a:bodyPr/>
          <a:lstStyle/>
          <a:p>
            <a:pPr eaLnBrk="1" hangingPunct="1">
              <a:defRPr/>
            </a:pPr>
            <a:r>
              <a:rPr lang="en-IE" b="1"/>
              <a:t>Maneb</a:t>
            </a:r>
            <a:endParaRPr lang="en-GB" b="1"/>
          </a:p>
        </p:txBody>
      </p:sp>
      <p:sp>
        <p:nvSpPr>
          <p:cNvPr id="6147" name="Rectangle 3"/>
          <p:cNvSpPr>
            <a:spLocks noGrp="1" noRot="1" noChangeArrowheads="1"/>
          </p:cNvSpPr>
          <p:nvPr>
            <p:ph type="body" sz="half" idx="1"/>
          </p:nvPr>
        </p:nvSpPr>
        <p:spPr>
          <a:xfrm>
            <a:off x="301625" y="1676400"/>
            <a:ext cx="8529638" cy="1717675"/>
          </a:xfrm>
        </p:spPr>
        <p:txBody>
          <a:bodyPr/>
          <a:lstStyle/>
          <a:p>
            <a:pPr eaLnBrk="1" hangingPunct="1">
              <a:defRPr/>
            </a:pPr>
            <a:r>
              <a:rPr lang="en-GB" sz="2800" b="1"/>
              <a:t>Maneb</a:t>
            </a:r>
            <a:r>
              <a:rPr lang="en-GB" sz="2800"/>
              <a:t> </a:t>
            </a:r>
            <a:r>
              <a:rPr lang="en-GB" sz="2800">
                <a:hlinkClick r:id="rId2" tooltip="Fungicide"/>
              </a:rPr>
              <a:t>fungicide</a:t>
            </a:r>
            <a:r>
              <a:rPr lang="en-GB" sz="2800"/>
              <a:t> used for crops and footware</a:t>
            </a:r>
          </a:p>
          <a:p>
            <a:pPr eaLnBrk="1" hangingPunct="1">
              <a:defRPr/>
            </a:pPr>
            <a:r>
              <a:rPr lang="en-GB" sz="2800"/>
              <a:t>Polymeric </a:t>
            </a:r>
            <a:r>
              <a:rPr lang="en-GB" sz="2800">
                <a:hlinkClick r:id="rId3" tooltip="Complex (chemistry)"/>
              </a:rPr>
              <a:t>complex</a:t>
            </a:r>
            <a:r>
              <a:rPr lang="en-GB" sz="2800"/>
              <a:t> of </a:t>
            </a:r>
            <a:r>
              <a:rPr lang="en-GB" sz="2800">
                <a:hlinkClick r:id="rId4" tooltip="Manganese"/>
              </a:rPr>
              <a:t>manganese</a:t>
            </a:r>
            <a:r>
              <a:rPr lang="en-GB" sz="2800"/>
              <a:t> with  </a:t>
            </a:r>
            <a:r>
              <a:rPr lang="en-GB" sz="2800">
                <a:hlinkClick r:id="rId5" tooltip="Ethylene bis(dithiocarbamate) (page does not exist)"/>
              </a:rPr>
              <a:t>ethylene bis(dithiocarbamate)</a:t>
            </a:r>
            <a:r>
              <a:rPr lang="en-GB" sz="2800"/>
              <a:t> </a:t>
            </a:r>
          </a:p>
        </p:txBody>
      </p:sp>
      <p:pic>
        <p:nvPicPr>
          <p:cNvPr id="20484" name="Picture 15" descr="maneb"/>
          <p:cNvPicPr>
            <a:picLocks noChangeAspect="1" noChangeArrowheads="1"/>
          </p:cNvPicPr>
          <p:nvPr/>
        </p:nvPicPr>
        <p:blipFill>
          <a:blip r:embed="rId6"/>
          <a:srcRect/>
          <a:stretch>
            <a:fillRect/>
          </a:stretch>
        </p:blipFill>
        <p:spPr bwMode="auto">
          <a:xfrm>
            <a:off x="2916238" y="3860800"/>
            <a:ext cx="3671887" cy="2130425"/>
          </a:xfrm>
          <a:prstGeom prst="rect">
            <a:avLst/>
          </a:prstGeom>
          <a:solidFill>
            <a:schemeClr val="hlink"/>
          </a:solid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Rot="1" noChangeArrowheads="1"/>
          </p:cNvSpPr>
          <p:nvPr>
            <p:ph type="ctrTitle"/>
          </p:nvPr>
        </p:nvSpPr>
        <p:spPr>
          <a:xfrm>
            <a:off x="539750" y="188913"/>
            <a:ext cx="7772400" cy="1008062"/>
          </a:xfrm>
        </p:spPr>
        <p:txBody>
          <a:bodyPr/>
          <a:lstStyle/>
          <a:p>
            <a:pPr eaLnBrk="1" hangingPunct="1">
              <a:defRPr/>
            </a:pPr>
            <a:r>
              <a:rPr lang="en-IE" b="1"/>
              <a:t>Uses of Maneb – EPA 2005</a:t>
            </a:r>
            <a:endParaRPr lang="en-GB" b="1"/>
          </a:p>
        </p:txBody>
      </p:sp>
      <p:sp>
        <p:nvSpPr>
          <p:cNvPr id="9219" name="Rectangle 3"/>
          <p:cNvSpPr>
            <a:spLocks noGrp="1" noRot="1" noChangeArrowheads="1"/>
          </p:cNvSpPr>
          <p:nvPr>
            <p:ph type="subTitle" idx="1"/>
          </p:nvPr>
        </p:nvSpPr>
        <p:spPr>
          <a:xfrm>
            <a:off x="250825" y="1052513"/>
            <a:ext cx="8642350" cy="5040312"/>
          </a:xfrm>
        </p:spPr>
        <p:txBody>
          <a:bodyPr/>
          <a:lstStyle/>
          <a:p>
            <a:pPr eaLnBrk="1" hangingPunct="1">
              <a:lnSpc>
                <a:spcPct val="80000"/>
              </a:lnSpc>
              <a:defRPr/>
            </a:pPr>
            <a:r>
              <a:rPr lang="en-GB" sz="2400"/>
              <a:t> </a:t>
            </a:r>
          </a:p>
          <a:p>
            <a:pPr algn="l" eaLnBrk="1" hangingPunct="1">
              <a:lnSpc>
                <a:spcPct val="80000"/>
              </a:lnSpc>
              <a:buFont typeface="Wingdings" pitchFamily="1" charset="2"/>
              <a:buChar char="§"/>
              <a:defRPr/>
            </a:pPr>
            <a:r>
              <a:rPr lang="en-IE" sz="2400" b="1"/>
              <a:t>Maneb is used on a wide variety of food/feed crops, including fruit and nut crops, vegetable crops, field and forage crops, grapes, field crop seeds, and others; ornamental plants in nurseries and greenhouses; and sod farms.  There are no residential uses, and no agricultural</a:t>
            </a:r>
          </a:p>
          <a:p>
            <a:pPr algn="l" eaLnBrk="1" hangingPunct="1">
              <a:lnSpc>
                <a:spcPct val="80000"/>
              </a:lnSpc>
              <a:defRPr/>
            </a:pPr>
            <a:r>
              <a:rPr lang="en-IE" sz="2400" b="1"/>
              <a:t>uses that could result in exposure to Maneb in residential settings.  </a:t>
            </a:r>
          </a:p>
          <a:p>
            <a:pPr algn="l" eaLnBrk="1" hangingPunct="1">
              <a:lnSpc>
                <a:spcPct val="80000"/>
              </a:lnSpc>
              <a:defRPr/>
            </a:pPr>
            <a:endParaRPr lang="en-IE" sz="2400" b="1"/>
          </a:p>
          <a:p>
            <a:pPr algn="l" eaLnBrk="1" hangingPunct="1">
              <a:lnSpc>
                <a:spcPct val="80000"/>
              </a:lnSpc>
              <a:buFont typeface="Wingdings" pitchFamily="1" charset="2"/>
              <a:buChar char="§"/>
              <a:defRPr/>
            </a:pPr>
            <a:r>
              <a:rPr lang="en-IE" sz="2400" b="1"/>
              <a:t>Approximately 2.5 million pounds of Maneb are used annually, mostly on almonds, lettuce, peppers, and walnuts.</a:t>
            </a:r>
          </a:p>
          <a:p>
            <a:pPr algn="l" eaLnBrk="1" hangingPunct="1">
              <a:lnSpc>
                <a:spcPct val="80000"/>
              </a:lnSpc>
              <a:buFont typeface="Wingdings" pitchFamily="1" charset="2"/>
              <a:buChar char="§"/>
              <a:defRPr/>
            </a:pPr>
            <a:endParaRPr lang="en-IE" sz="2400" b="1"/>
          </a:p>
          <a:p>
            <a:pPr algn="l" eaLnBrk="1" hangingPunct="1">
              <a:lnSpc>
                <a:spcPct val="80000"/>
              </a:lnSpc>
              <a:buFont typeface="Wingdings" pitchFamily="1" charset="2"/>
              <a:buChar char="§"/>
              <a:defRPr/>
            </a:pPr>
            <a:r>
              <a:rPr lang="en-IE" sz="2400" b="1"/>
              <a:t>Maneb is not a Restricted Use Pesticide (RUP)</a:t>
            </a:r>
            <a:endParaRPr lang="en-GB" sz="2400" b="1"/>
          </a:p>
        </p:txBody>
      </p:sp>
      <p:sp>
        <p:nvSpPr>
          <p:cNvPr id="21508" name="Text Box 4"/>
          <p:cNvSpPr txBox="1">
            <a:spLocks noChangeArrowheads="1"/>
          </p:cNvSpPr>
          <p:nvPr/>
        </p:nvSpPr>
        <p:spPr bwMode="auto">
          <a:xfrm>
            <a:off x="4427538" y="6308725"/>
            <a:ext cx="4464050" cy="366713"/>
          </a:xfrm>
          <a:prstGeom prst="rect">
            <a:avLst/>
          </a:prstGeom>
          <a:noFill/>
          <a:ln w="9525">
            <a:noFill/>
            <a:miter lim="800000"/>
            <a:headEnd/>
            <a:tailEnd/>
          </a:ln>
        </p:spPr>
        <p:txBody>
          <a:bodyPr>
            <a:prstTxWarp prst="textNoShape">
              <a:avLst/>
            </a:prstTxWarp>
            <a:spAutoFit/>
          </a:bodyPr>
          <a:lstStyle/>
          <a:p>
            <a:pPr>
              <a:spcBef>
                <a:spcPct val="50000"/>
              </a:spcBef>
            </a:pPr>
            <a:r>
              <a:rPr lang="en-GB" sz="1200">
                <a:hlinkClick r:id="rId2"/>
              </a:rPr>
              <a:t>http://www.epa.gov/oppsrrd1/REDs/factsheets/maneb_fact.pdf</a:t>
            </a:r>
            <a:r>
              <a:rPr lang="en-GB"/>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01625" y="655638"/>
            <a:ext cx="8510588" cy="469900"/>
          </a:xfrm>
        </p:spPr>
        <p:txBody>
          <a:bodyPr/>
          <a:lstStyle/>
          <a:p>
            <a:pPr eaLnBrk="1" hangingPunct="1">
              <a:defRPr/>
            </a:pPr>
            <a:r>
              <a:rPr lang="en-GB" sz="4000" b="1"/>
              <a:t>Human Health Effects:</a:t>
            </a:r>
            <a:r>
              <a:rPr lang="en-GB" sz="4000"/>
              <a:t/>
            </a:r>
            <a:br>
              <a:rPr lang="en-GB" sz="4000"/>
            </a:br>
            <a:endParaRPr lang="en-GB" sz="4000"/>
          </a:p>
        </p:txBody>
      </p:sp>
      <p:sp>
        <p:nvSpPr>
          <p:cNvPr id="18435" name="Rectangle 3"/>
          <p:cNvSpPr>
            <a:spLocks noGrp="1" noRot="1" noChangeArrowheads="1"/>
          </p:cNvSpPr>
          <p:nvPr>
            <p:ph type="body" idx="1"/>
          </p:nvPr>
        </p:nvSpPr>
        <p:spPr>
          <a:xfrm>
            <a:off x="250825" y="1052513"/>
            <a:ext cx="8740775" cy="4752975"/>
          </a:xfrm>
        </p:spPr>
        <p:txBody>
          <a:bodyPr/>
          <a:lstStyle/>
          <a:p>
            <a:pPr eaLnBrk="1" hangingPunct="1">
              <a:defRPr/>
            </a:pPr>
            <a:r>
              <a:rPr lang="en-IE" sz="2800" b="1"/>
              <a:t>Numerous Case reports/studies show a wide range of health effects from minor to serious.</a:t>
            </a:r>
            <a:r>
              <a:rPr lang="en-IE" sz="2800" b="1" baseline="30000"/>
              <a:t>1</a:t>
            </a:r>
            <a:endParaRPr lang="en-IE" sz="2800" b="1"/>
          </a:p>
          <a:p>
            <a:pPr eaLnBrk="1" hangingPunct="1">
              <a:defRPr/>
            </a:pPr>
            <a:r>
              <a:rPr lang="en-GB" sz="2800" b="1"/>
              <a:t>Chromosomal aberrations in cultured human lymphocytes treated with maneb (0.5, 15, or 30 ug/mL) was 10-20% greater than in controls.</a:t>
            </a:r>
            <a:r>
              <a:rPr lang="en-IE" sz="2800" b="1" baseline="30000"/>
              <a:t>1</a:t>
            </a:r>
            <a:endParaRPr lang="en-GB" sz="2800" b="1"/>
          </a:p>
          <a:p>
            <a:pPr eaLnBrk="1" hangingPunct="1">
              <a:defRPr/>
            </a:pPr>
            <a:r>
              <a:rPr lang="en-GB" sz="2800" b="1"/>
              <a:t>Maneb can be metabolised to Ethylene Thiourea- shown to cause cancer.</a:t>
            </a:r>
            <a:r>
              <a:rPr lang="en-IE" sz="2800" b="1" baseline="30000"/>
              <a:t>1</a:t>
            </a:r>
          </a:p>
          <a:p>
            <a:pPr eaLnBrk="1" hangingPunct="1">
              <a:defRPr/>
            </a:pPr>
            <a:r>
              <a:rPr lang="en-GB" sz="2800" b="1"/>
              <a:t>Chronic exposure to Maneb associated with Parkinsonism, which is likely ascribed to exposure to the manganese moiety.</a:t>
            </a:r>
            <a:r>
              <a:rPr lang="en-IE" sz="2800" b="1" baseline="30000"/>
              <a:t>2</a:t>
            </a:r>
            <a:endParaRPr lang="en-GB" sz="2800" b="1"/>
          </a:p>
          <a:p>
            <a:pPr eaLnBrk="1" hangingPunct="1">
              <a:defRPr/>
            </a:pPr>
            <a:endParaRPr lang="en-GB" sz="2800" b="1" baseline="30000"/>
          </a:p>
        </p:txBody>
      </p:sp>
      <p:sp>
        <p:nvSpPr>
          <p:cNvPr id="22532" name="Text Box 4"/>
          <p:cNvSpPr txBox="1">
            <a:spLocks noChangeArrowheads="1"/>
          </p:cNvSpPr>
          <p:nvPr/>
        </p:nvSpPr>
        <p:spPr bwMode="auto">
          <a:xfrm>
            <a:off x="2268538" y="6340475"/>
            <a:ext cx="6696075" cy="304800"/>
          </a:xfrm>
          <a:prstGeom prst="rect">
            <a:avLst/>
          </a:prstGeom>
          <a:noFill/>
          <a:ln w="9525">
            <a:noFill/>
            <a:miter lim="800000"/>
            <a:headEnd/>
            <a:tailEnd/>
          </a:ln>
        </p:spPr>
        <p:txBody>
          <a:bodyPr>
            <a:prstTxWarp prst="textNoShape">
              <a:avLst/>
            </a:prstTxWarp>
            <a:spAutoFit/>
          </a:bodyPr>
          <a:lstStyle/>
          <a:p>
            <a:pPr>
              <a:spcBef>
                <a:spcPct val="50000"/>
              </a:spcBef>
            </a:pPr>
            <a:r>
              <a:rPr lang="en-GB" sz="1400">
                <a:hlinkClick r:id="rId2"/>
              </a:rPr>
              <a:t>http://toxnet.nlm.nih.gov/cgi-bin/sis/search/a?dbs+hsdb:@term+@DOCNO+4063</a:t>
            </a:r>
            <a:r>
              <a:rPr lang="en-GB" sz="1200"/>
              <a:t> </a:t>
            </a:r>
          </a:p>
        </p:txBody>
      </p:sp>
      <p:sp>
        <p:nvSpPr>
          <p:cNvPr id="22533" name="Text Box 5"/>
          <p:cNvSpPr txBox="1">
            <a:spLocks noChangeArrowheads="1"/>
          </p:cNvSpPr>
          <p:nvPr/>
        </p:nvSpPr>
        <p:spPr bwMode="auto">
          <a:xfrm>
            <a:off x="2411413" y="6021388"/>
            <a:ext cx="5759450" cy="304800"/>
          </a:xfrm>
          <a:prstGeom prst="rect">
            <a:avLst/>
          </a:prstGeom>
          <a:noFill/>
          <a:ln w="9525">
            <a:noFill/>
            <a:miter lim="800000"/>
            <a:headEnd/>
            <a:tailEnd/>
          </a:ln>
        </p:spPr>
        <p:txBody>
          <a:bodyPr>
            <a:prstTxWarp prst="textNoShape">
              <a:avLst/>
            </a:prstTxWarp>
            <a:spAutoFit/>
          </a:bodyPr>
          <a:lstStyle/>
          <a:p>
            <a:pPr>
              <a:spcBef>
                <a:spcPct val="50000"/>
              </a:spcBef>
            </a:pPr>
            <a:r>
              <a:rPr lang="en-GB" sz="1400">
                <a:solidFill>
                  <a:srgbClr val="000000"/>
                </a:solidFill>
                <a:ea typeface="Times New Roman" pitchFamily="1" charset="0"/>
                <a:cs typeface="Times New Roman" pitchFamily="1" charset="0"/>
                <a:hlinkClick r:id="rId3"/>
              </a:rPr>
              <a:t>http://www.sciencedirect.com/science/article/pii/S0165614709001229</a:t>
            </a:r>
            <a:endParaRPr lang="en-GB" sz="1400">
              <a:solidFill>
                <a:srgbClr val="000000"/>
              </a:solidFill>
              <a:ea typeface="Times New Roman" pitchFamily="1" charset="0"/>
              <a:cs typeface="Times New Roman" pitchFamily="1"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179388" y="228600"/>
            <a:ext cx="8753475" cy="896938"/>
          </a:xfrm>
        </p:spPr>
        <p:txBody>
          <a:bodyPr/>
          <a:lstStyle/>
          <a:p>
            <a:pPr eaLnBrk="1" hangingPunct="1">
              <a:defRPr/>
            </a:pPr>
            <a:r>
              <a:rPr lang="en-IE" sz="4000" b="1"/>
              <a:t>Observations on Maneb using EAV</a:t>
            </a:r>
            <a:endParaRPr lang="en-GB" sz="4000" b="1"/>
          </a:p>
        </p:txBody>
      </p:sp>
      <p:sp>
        <p:nvSpPr>
          <p:cNvPr id="19459" name="Rectangle 3"/>
          <p:cNvSpPr>
            <a:spLocks noGrp="1" noRot="1" noChangeArrowheads="1"/>
          </p:cNvSpPr>
          <p:nvPr>
            <p:ph type="body" idx="1"/>
          </p:nvPr>
        </p:nvSpPr>
        <p:spPr>
          <a:xfrm>
            <a:off x="179388" y="1341438"/>
            <a:ext cx="8785225" cy="4757737"/>
          </a:xfrm>
        </p:spPr>
        <p:txBody>
          <a:bodyPr/>
          <a:lstStyle/>
          <a:p>
            <a:pPr eaLnBrk="1" hangingPunct="1">
              <a:defRPr/>
            </a:pPr>
            <a:r>
              <a:rPr lang="en-IE" sz="2800" dirty="0"/>
              <a:t>Over years of testing I have observed disturbances with Manganese- usually excess.</a:t>
            </a:r>
          </a:p>
          <a:p>
            <a:pPr eaLnBrk="1" hangingPunct="1">
              <a:defRPr/>
            </a:pPr>
            <a:r>
              <a:rPr lang="en-IE" sz="2800" dirty="0"/>
              <a:t>This excess was traced to Shoe insoles, some golf club grips and steering wheels. </a:t>
            </a:r>
          </a:p>
          <a:p>
            <a:pPr eaLnBrk="1" hangingPunct="1">
              <a:defRPr/>
            </a:pPr>
            <a:r>
              <a:rPr lang="en-IE" sz="2800" dirty="0"/>
              <a:t>I suspect the problem arises from the release of the inorganic Manganese from the </a:t>
            </a:r>
            <a:r>
              <a:rPr lang="en-IE" sz="2800" dirty="0" smtClean="0"/>
              <a:t>absorbed compound</a:t>
            </a:r>
          </a:p>
          <a:p>
            <a:pPr eaLnBrk="1" hangingPunct="1">
              <a:defRPr/>
            </a:pPr>
            <a:r>
              <a:rPr lang="en-IE" sz="2800" dirty="0"/>
              <a:t> It is used as a pesticide and I found it to be present in some Basmati Rice.</a:t>
            </a:r>
          </a:p>
          <a:p>
            <a:pPr eaLnBrk="1" hangingPunct="1">
              <a:defRPr/>
            </a:pP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0" y="0"/>
            <a:ext cx="9112250" cy="679450"/>
          </a:xfrm>
        </p:spPr>
        <p:txBody>
          <a:bodyPr/>
          <a:lstStyle/>
          <a:p>
            <a:pPr eaLnBrk="1" hangingPunct="1">
              <a:defRPr/>
            </a:pPr>
            <a:r>
              <a:rPr lang="en-IE" sz="3600" b="1"/>
              <a:t>Optimal Concentration of Trace Minerals</a:t>
            </a:r>
            <a:endParaRPr lang="en-GB" sz="3600" b="1"/>
          </a:p>
        </p:txBody>
      </p:sp>
      <p:sp>
        <p:nvSpPr>
          <p:cNvPr id="20485" name="Rectangle 5"/>
          <p:cNvSpPr>
            <a:spLocks noGrp="1" noRot="1" noChangeArrowheads="1"/>
          </p:cNvSpPr>
          <p:nvPr>
            <p:ph type="body" sz="half" idx="2"/>
          </p:nvPr>
        </p:nvSpPr>
        <p:spPr>
          <a:xfrm>
            <a:off x="395288" y="4797425"/>
            <a:ext cx="8540750" cy="1584325"/>
          </a:xfrm>
        </p:spPr>
        <p:txBody>
          <a:bodyPr/>
          <a:lstStyle/>
          <a:p>
            <a:pPr eaLnBrk="1" hangingPunct="1">
              <a:lnSpc>
                <a:spcPct val="90000"/>
              </a:lnSpc>
              <a:defRPr/>
            </a:pPr>
            <a:r>
              <a:rPr lang="en-GB" sz="2400" b="1"/>
              <a:t>The dependence of biologic function on the tissue concentration of an essential trace element (Copper)</a:t>
            </a:r>
            <a:endParaRPr lang="en-GB" sz="2400"/>
          </a:p>
          <a:p>
            <a:pPr eaLnBrk="1" hangingPunct="1">
              <a:lnSpc>
                <a:spcPct val="90000"/>
              </a:lnSpc>
              <a:defRPr/>
            </a:pPr>
            <a:r>
              <a:rPr lang="en-IE" sz="2400" b="1"/>
              <a:t>This is typical for essential trace elements that also have toxic effects , e.g. Iron, Molybdenum</a:t>
            </a:r>
            <a:endParaRPr lang="en-GB" sz="2400" b="1"/>
          </a:p>
          <a:p>
            <a:pPr eaLnBrk="1" hangingPunct="1">
              <a:lnSpc>
                <a:spcPct val="90000"/>
              </a:lnSpc>
              <a:defRPr/>
            </a:pPr>
            <a:endParaRPr lang="en-GB" sz="2400"/>
          </a:p>
        </p:txBody>
      </p:sp>
      <p:pic>
        <p:nvPicPr>
          <p:cNvPr id="24580" name="Picture 6"/>
          <p:cNvPicPr>
            <a:picLocks noGrp="1" noChangeAspect="1" noChangeArrowheads="1"/>
          </p:cNvPicPr>
          <p:nvPr>
            <p:ph sz="half" idx="1"/>
          </p:nvPr>
        </p:nvPicPr>
        <p:blipFill>
          <a:blip r:embed="rId2"/>
          <a:srcRect/>
          <a:stretch>
            <a:fillRect/>
          </a:stretch>
        </p:blipFill>
        <p:spPr>
          <a:xfrm>
            <a:off x="684213" y="690563"/>
            <a:ext cx="7848600" cy="3954462"/>
          </a:xfrm>
          <a:noFill/>
        </p:spPr>
      </p:pic>
      <p:sp>
        <p:nvSpPr>
          <p:cNvPr id="24581" name="Text Box 7"/>
          <p:cNvSpPr txBox="1">
            <a:spLocks noChangeArrowheads="1"/>
          </p:cNvSpPr>
          <p:nvPr/>
        </p:nvSpPr>
        <p:spPr bwMode="auto">
          <a:xfrm>
            <a:off x="250825" y="6308725"/>
            <a:ext cx="8208963" cy="70326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GB" sz="1600"/>
              <a:t>Reproduced from Meretz, W. The essential trace elements. </a:t>
            </a:r>
            <a:r>
              <a:rPr lang="en-GB" sz="1600" i="1"/>
              <a:t>Science </a:t>
            </a:r>
            <a:r>
              <a:rPr lang="en-GB" sz="1600" b="1"/>
              <a:t>213:</a:t>
            </a:r>
            <a:r>
              <a:rPr lang="en-GB" sz="1600"/>
              <a:t>1332 (1981). </a:t>
            </a:r>
          </a:p>
          <a:p>
            <a:pPr>
              <a:spcBef>
                <a:spcPct val="50000"/>
              </a:spcBef>
            </a:pPr>
            <a:endParaRPr lang="en-GB"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rrowheads="1"/>
          </p:cNvSpPr>
          <p:nvPr>
            <p:ph type="title" idx="4294967295"/>
          </p:nvPr>
        </p:nvSpPr>
        <p:spPr>
          <a:xfrm>
            <a:off x="633413" y="404813"/>
            <a:ext cx="8510587" cy="503237"/>
          </a:xfrm>
          <a:noFill/>
        </p:spPr>
        <p:txBody>
          <a:bodyPr/>
          <a:lstStyle/>
          <a:p>
            <a:pPr eaLnBrk="1" hangingPunct="1"/>
            <a:r>
              <a:rPr lang="en-IE" sz="4000" b="1">
                <a:effectLst/>
              </a:rPr>
              <a:t>Functions of Manganese</a:t>
            </a:r>
            <a:r>
              <a:rPr lang="en-GB" sz="4000" b="1">
                <a:effectLst/>
              </a:rPr>
              <a:t/>
            </a:r>
            <a:br>
              <a:rPr lang="en-GB" sz="4000" b="1">
                <a:effectLst/>
              </a:rPr>
            </a:br>
            <a:endParaRPr lang="en-GB" sz="4000" b="1">
              <a:effectLst/>
            </a:endParaRPr>
          </a:p>
        </p:txBody>
      </p:sp>
      <p:sp>
        <p:nvSpPr>
          <p:cNvPr id="25603" name="Rectangle 4"/>
          <p:cNvSpPr>
            <a:spLocks noChangeArrowheads="1"/>
          </p:cNvSpPr>
          <p:nvPr/>
        </p:nvSpPr>
        <p:spPr bwMode="auto">
          <a:xfrm>
            <a:off x="0" y="836613"/>
            <a:ext cx="9144000" cy="6021387"/>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aphicFrame>
        <p:nvGraphicFramePr>
          <p:cNvPr id="22768" name="Group 240"/>
          <p:cNvGraphicFramePr>
            <a:graphicFrameLocks noGrp="1"/>
          </p:cNvGraphicFramePr>
          <p:nvPr/>
        </p:nvGraphicFramePr>
        <p:xfrm>
          <a:off x="0" y="736600"/>
          <a:ext cx="9145588" cy="6121403"/>
        </p:xfrm>
        <a:graphic>
          <a:graphicData uri="http://schemas.openxmlformats.org/drawingml/2006/table">
            <a:tbl>
              <a:tblPr/>
              <a:tblGrid>
                <a:gridCol w="2882900"/>
                <a:gridCol w="2954338"/>
                <a:gridCol w="3308350"/>
              </a:tblGrid>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ENZYME OR REACTION</a:t>
                      </a:r>
                      <a:endPar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NORMAL FUNCTION      </a:t>
                      </a:r>
                      <a:endPar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DEFICIENCY</a:t>
                      </a:r>
                      <a:endPar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81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Superoxide Dismutase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Free radical  detoxification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Free radical damage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Isocitrate Dehydrogenase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Citric Cycle reaction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Block of energy metabolism</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Glucokinase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Glycolysis reaction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Block of energy metabolism</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Arginase.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Urea formation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Block of Nitrogen Excretion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2867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Production of Mucopolysaccharides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Growth and maintenance of connective tissue, cartilage and bone</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Musculo-skeletal disease and weakness.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Osteoblast and Osteoclast activity</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Bone mineralisation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Osteoporosis and osteopenia</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Melanin Production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Skin pigmentation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Vitiligo</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Dopamine production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Neurotransmission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Nerve and brain function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Fatty Acid synthesis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Nerve tissue and cell membrane production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Degenerative,allergic diseases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Fatty Acid synthesis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Immune system modulation.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Allergies, autoimmune disease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Fatty Acid synthesis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 Cholesterol and steroid hormone synthesis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Endocrine Problems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6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Thyroxin synthesis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Thyroid gland activity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Hypothyroidism</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079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Milk production</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Lactation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rPr>
                        <a:t>Lactation Problems</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pitchFamily="1" charset="0"/>
                        <a:ea typeface="Arial" pitchFamily="1" charset="0"/>
                        <a:cs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Clouds</Template>
  <TotalTime>2207</TotalTime>
  <Words>1590</Words>
  <Application>Microsoft Macintosh PowerPoint</Application>
  <PresentationFormat>On-screen Show (4:3)</PresentationFormat>
  <Paragraphs>255</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Clouds</vt:lpstr>
      <vt:lpstr>Toxicity from Textiles</vt:lpstr>
      <vt:lpstr>Some Synthetic Textiles</vt:lpstr>
      <vt:lpstr>Toxic Chemicals used in Textiles/ Footware </vt:lpstr>
      <vt:lpstr>Maneb</vt:lpstr>
      <vt:lpstr>Uses of Maneb – EPA 2005</vt:lpstr>
      <vt:lpstr>Human Health Effects: </vt:lpstr>
      <vt:lpstr>Observations on Maneb using EAV</vt:lpstr>
      <vt:lpstr>Optimal Concentration of Trace Minerals</vt:lpstr>
      <vt:lpstr>Functions of Manganese </vt:lpstr>
      <vt:lpstr>Ethylene Diamine (EDM)</vt:lpstr>
      <vt:lpstr>Ethylene Diamine Structure</vt:lpstr>
      <vt:lpstr>Observations of Effects of EDM</vt:lpstr>
      <vt:lpstr>Functions of Zinc (selection)</vt:lpstr>
      <vt:lpstr>Functions of Copper</vt:lpstr>
      <vt:lpstr>Functions of Iron</vt:lpstr>
      <vt:lpstr>Functions of Copper</vt:lpstr>
      <vt:lpstr>Ethylene Thiourea</vt:lpstr>
      <vt:lpstr>Ethylene Thiourea - Toxicity</vt:lpstr>
      <vt:lpstr>NonylPhenol Ethoxylate</vt:lpstr>
      <vt:lpstr>H&amp;M abandons the poison that causes fetal damage  </vt:lpstr>
      <vt:lpstr>Comments on the Textiles Problem</vt:lpstr>
      <vt:lpstr>Contact Details</vt:lpstr>
    </vt:vector>
  </TitlesOfParts>
  <Company>Natural Medicine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Toxicity from Textiles</dc:title>
  <dc:creator>Tony</dc:creator>
  <cp:lastModifiedBy>richard cumbers</cp:lastModifiedBy>
  <cp:revision>30</cp:revision>
  <dcterms:created xsi:type="dcterms:W3CDTF">2013-06-06T11:21:37Z</dcterms:created>
  <dcterms:modified xsi:type="dcterms:W3CDTF">2013-06-06T13:03:39Z</dcterms:modified>
</cp:coreProperties>
</file>