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14.xml" ContentType="application/vnd.openxmlformats-officedocument.presentationml.slideLayout+xml"/>
  <Override PartName="/ppt/slides/slide18.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Layouts/slideLayout12.xml" ContentType="application/vnd.openxmlformats-officedocument.presentationml.slideLayout+xml"/>
  <Override PartName="/ppt/slides/slide16.xml" ContentType="application/vnd.openxmlformats-officedocument.presentationml.slide+xml"/>
  <Override PartName="/ppt/slides/slide21.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s/slide19.xml" ContentType="application/vnd.openxmlformats-officedocument.presentationml.slide+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13.xml" ContentType="application/vnd.openxmlformats-officedocument.presentationml.slideLayout+xml"/>
  <Override PartName="/ppt/slides/slide17.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slides/slide20.xml" ContentType="application/vnd.openxmlformats-officedocument.presentationml.slid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9"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9" r:id="rId13"/>
    <p:sldId id="271" r:id="rId14"/>
    <p:sldId id="272" r:id="rId15"/>
    <p:sldId id="274" r:id="rId16"/>
    <p:sldId id="280" r:id="rId17"/>
    <p:sldId id="267" r:id="rId18"/>
    <p:sldId id="268" r:id="rId19"/>
    <p:sldId id="273" r:id="rId20"/>
    <p:sldId id="275" r:id="rId21"/>
    <p:sldId id="276" r:id="rId22"/>
    <p:sldId id="278" r:id="rId23"/>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pitchFamily="1" charset="0"/>
        <a:ea typeface="Arial" pitchFamily="1" charset="0"/>
        <a:cs typeface="Arial" pitchFamily="1" charset="0"/>
      </a:defRPr>
    </a:lvl1pPr>
    <a:lvl2pPr marL="457200" algn="l" rtl="0" fontAlgn="base">
      <a:spcBef>
        <a:spcPct val="0"/>
      </a:spcBef>
      <a:spcAft>
        <a:spcPct val="0"/>
      </a:spcAft>
      <a:defRPr kern="1200">
        <a:solidFill>
          <a:schemeClr val="tx1"/>
        </a:solidFill>
        <a:latin typeface="Arial" pitchFamily="1" charset="0"/>
        <a:ea typeface="Arial" pitchFamily="1" charset="0"/>
        <a:cs typeface="Arial" pitchFamily="1" charset="0"/>
      </a:defRPr>
    </a:lvl2pPr>
    <a:lvl3pPr marL="914400" algn="l" rtl="0" fontAlgn="base">
      <a:spcBef>
        <a:spcPct val="0"/>
      </a:spcBef>
      <a:spcAft>
        <a:spcPct val="0"/>
      </a:spcAft>
      <a:defRPr kern="1200">
        <a:solidFill>
          <a:schemeClr val="tx1"/>
        </a:solidFill>
        <a:latin typeface="Arial" pitchFamily="1" charset="0"/>
        <a:ea typeface="Arial" pitchFamily="1" charset="0"/>
        <a:cs typeface="Arial" pitchFamily="1" charset="0"/>
      </a:defRPr>
    </a:lvl3pPr>
    <a:lvl4pPr marL="1371600" algn="l" rtl="0" fontAlgn="base">
      <a:spcBef>
        <a:spcPct val="0"/>
      </a:spcBef>
      <a:spcAft>
        <a:spcPct val="0"/>
      </a:spcAft>
      <a:defRPr kern="1200">
        <a:solidFill>
          <a:schemeClr val="tx1"/>
        </a:solidFill>
        <a:latin typeface="Arial" pitchFamily="1" charset="0"/>
        <a:ea typeface="Arial" pitchFamily="1" charset="0"/>
        <a:cs typeface="Arial" pitchFamily="1" charset="0"/>
      </a:defRPr>
    </a:lvl4pPr>
    <a:lvl5pPr marL="1828800" algn="l" rtl="0" fontAlgn="base">
      <a:spcBef>
        <a:spcPct val="0"/>
      </a:spcBef>
      <a:spcAft>
        <a:spcPct val="0"/>
      </a:spcAft>
      <a:defRPr kern="1200">
        <a:solidFill>
          <a:schemeClr val="tx1"/>
        </a:solidFill>
        <a:latin typeface="Arial" pitchFamily="1" charset="0"/>
        <a:ea typeface="Arial" pitchFamily="1" charset="0"/>
        <a:cs typeface="Arial" pitchFamily="1" charset="0"/>
      </a:defRPr>
    </a:lvl5pPr>
    <a:lvl6pPr marL="2286000" algn="l" defTabSz="457200" rtl="0" eaLnBrk="1" latinLnBrk="0" hangingPunct="1">
      <a:defRPr kern="1200">
        <a:solidFill>
          <a:schemeClr val="tx1"/>
        </a:solidFill>
        <a:latin typeface="Arial" pitchFamily="1" charset="0"/>
        <a:ea typeface="Arial" pitchFamily="1" charset="0"/>
        <a:cs typeface="Arial" pitchFamily="1" charset="0"/>
      </a:defRPr>
    </a:lvl6pPr>
    <a:lvl7pPr marL="2743200" algn="l" defTabSz="457200" rtl="0" eaLnBrk="1" latinLnBrk="0" hangingPunct="1">
      <a:defRPr kern="1200">
        <a:solidFill>
          <a:schemeClr val="tx1"/>
        </a:solidFill>
        <a:latin typeface="Arial" pitchFamily="1" charset="0"/>
        <a:ea typeface="Arial" pitchFamily="1" charset="0"/>
        <a:cs typeface="Arial" pitchFamily="1" charset="0"/>
      </a:defRPr>
    </a:lvl7pPr>
    <a:lvl8pPr marL="3200400" algn="l" defTabSz="457200" rtl="0" eaLnBrk="1" latinLnBrk="0" hangingPunct="1">
      <a:defRPr kern="1200">
        <a:solidFill>
          <a:schemeClr val="tx1"/>
        </a:solidFill>
        <a:latin typeface="Arial" pitchFamily="1" charset="0"/>
        <a:ea typeface="Arial" pitchFamily="1" charset="0"/>
        <a:cs typeface="Arial" pitchFamily="1" charset="0"/>
      </a:defRPr>
    </a:lvl8pPr>
    <a:lvl9pPr marL="3657600" algn="l" defTabSz="457200" rtl="0" eaLnBrk="1" latinLnBrk="0" hangingPunct="1">
      <a:defRPr kern="1200">
        <a:solidFill>
          <a:schemeClr val="tx1"/>
        </a:solidFill>
        <a:latin typeface="Arial" pitchFamily="1" charset="0"/>
        <a:ea typeface="Arial" pitchFamily="1" charset="0"/>
        <a:cs typeface="Arial" pitchFamily="1" charset="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6017" autoAdjust="0"/>
    <p:restoredTop sz="94660"/>
  </p:normalViewPr>
  <p:slideViewPr>
    <p:cSldViewPr>
      <p:cViewPr varScale="1">
        <p:scale>
          <a:sx n="111" d="100"/>
          <a:sy n="111" d="100"/>
        </p:scale>
        <p:origin x="-792" y="-10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2457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163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458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458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2458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263E9E0-91D3-114D-8FA0-54C2545664EA}"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 charset="0"/>
        <a:ea typeface="Arial" pitchFamily="1" charset="0"/>
        <a:cs typeface="Arial" pitchFamily="1" charset="0"/>
      </a:defRPr>
    </a:lvl1pPr>
    <a:lvl2pPr marL="457200" algn="l" rtl="0" eaLnBrk="0" fontAlgn="base" hangingPunct="0">
      <a:spcBef>
        <a:spcPct val="30000"/>
      </a:spcBef>
      <a:spcAft>
        <a:spcPct val="0"/>
      </a:spcAft>
      <a:defRPr sz="1200" kern="1200">
        <a:solidFill>
          <a:schemeClr val="tx1"/>
        </a:solidFill>
        <a:latin typeface="Arial" pitchFamily="1" charset="0"/>
        <a:ea typeface="Arial" pitchFamily="1" charset="0"/>
        <a:cs typeface="Arial" pitchFamily="1" charset="0"/>
      </a:defRPr>
    </a:lvl2pPr>
    <a:lvl3pPr marL="914400" algn="l" rtl="0" eaLnBrk="0" fontAlgn="base" hangingPunct="0">
      <a:spcBef>
        <a:spcPct val="30000"/>
      </a:spcBef>
      <a:spcAft>
        <a:spcPct val="0"/>
      </a:spcAft>
      <a:defRPr sz="1200" kern="1200">
        <a:solidFill>
          <a:schemeClr val="tx1"/>
        </a:solidFill>
        <a:latin typeface="Arial" pitchFamily="1" charset="0"/>
        <a:ea typeface="Arial" pitchFamily="1" charset="0"/>
        <a:cs typeface="Arial" pitchFamily="1" charset="0"/>
      </a:defRPr>
    </a:lvl3pPr>
    <a:lvl4pPr marL="1371600" algn="l" rtl="0" eaLnBrk="0" fontAlgn="base" hangingPunct="0">
      <a:spcBef>
        <a:spcPct val="30000"/>
      </a:spcBef>
      <a:spcAft>
        <a:spcPct val="0"/>
      </a:spcAft>
      <a:defRPr sz="1200" kern="1200">
        <a:solidFill>
          <a:schemeClr val="tx1"/>
        </a:solidFill>
        <a:latin typeface="Arial" pitchFamily="1" charset="0"/>
        <a:ea typeface="Arial" pitchFamily="1" charset="0"/>
        <a:cs typeface="Arial" pitchFamily="1" charset="0"/>
      </a:defRPr>
    </a:lvl4pPr>
    <a:lvl5pPr marL="1828800" algn="l" rtl="0" eaLnBrk="0" fontAlgn="base" hangingPunct="0">
      <a:spcBef>
        <a:spcPct val="30000"/>
      </a:spcBef>
      <a:spcAft>
        <a:spcPct val="0"/>
      </a:spcAft>
      <a:defRPr sz="1200" kern="1200">
        <a:solidFill>
          <a:schemeClr val="tx1"/>
        </a:solidFill>
        <a:latin typeface="Arial" pitchFamily="1" charset="0"/>
        <a:ea typeface="Arial" pitchFamily="1" charset="0"/>
        <a:cs typeface="Arial" pitchFamily="1"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15362" name="Rectangle 2"/>
          <p:cNvSpPr>
            <a:spLocks noGrp="1" noRot="1" noChangeArrowheads="1"/>
          </p:cNvSpPr>
          <p:nvPr>
            <p:ph type="ctrTitle"/>
          </p:nvPr>
        </p:nvSpPr>
        <p:spPr>
          <a:xfrm>
            <a:off x="685800" y="1981200"/>
            <a:ext cx="7772400" cy="1600200"/>
          </a:xfrm>
        </p:spPr>
        <p:txBody>
          <a:bodyPr/>
          <a:lstStyle>
            <a:lvl1pPr>
              <a:defRPr/>
            </a:lvl1pPr>
          </a:lstStyle>
          <a:p>
            <a:r>
              <a:rPr lang="en-GB"/>
              <a:t>Click to edit Master title style</a:t>
            </a:r>
          </a:p>
        </p:txBody>
      </p:sp>
      <p:sp>
        <p:nvSpPr>
          <p:cNvPr id="15363" name="Rectangle 3"/>
          <p:cNvSpPr>
            <a:spLocks noGrp="1" noRot="1" noChangeArrowheads="1"/>
          </p:cNvSpPr>
          <p:nvPr>
            <p:ph type="subTitle" idx="1"/>
          </p:nvPr>
        </p:nvSpPr>
        <p:spPr>
          <a:xfrm>
            <a:off x="1371600" y="3886200"/>
            <a:ext cx="6400800" cy="1752600"/>
          </a:xfrm>
        </p:spPr>
        <p:txBody>
          <a:bodyPr/>
          <a:lstStyle>
            <a:lvl1pPr marL="0" indent="0" algn="ctr">
              <a:buFont typeface="Wingdings" pitchFamily="1" charset="2"/>
              <a:buNone/>
              <a:defRPr/>
            </a:lvl1pPr>
          </a:lstStyle>
          <a:p>
            <a:r>
              <a:rPr lang="en-GB"/>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5FE48B41-B64E-C74D-A7FD-DE6455A095F7}"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3889CBBB-2408-B04A-8255-D7329CBA963A}"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7188" y="228600"/>
            <a:ext cx="2135187" cy="587057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301625" y="228600"/>
            <a:ext cx="6253163" cy="587057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FA467649-E07F-1A4E-8FF3-B696845751B3}" type="slidenum">
              <a:rPr lang="en-GB"/>
              <a:pPr>
                <a:defRPr/>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1625" y="228600"/>
            <a:ext cx="8510588" cy="1325563"/>
          </a:xfrm>
        </p:spPr>
        <p:txBody>
          <a:bodyPr/>
          <a:lstStyle/>
          <a:p>
            <a:r>
              <a:rPr lang="en-GB" smtClean="0"/>
              <a:t>Click to edit Master title style</a:t>
            </a:r>
            <a:endParaRPr lang="en-US"/>
          </a:p>
        </p:txBody>
      </p:sp>
      <p:sp>
        <p:nvSpPr>
          <p:cNvPr id="3" name="Text Placeholder 2"/>
          <p:cNvSpPr>
            <a:spLocks noGrp="1"/>
          </p:cNvSpPr>
          <p:nvPr>
            <p:ph type="body" sz="half" idx="1"/>
          </p:nvPr>
        </p:nvSpPr>
        <p:spPr>
          <a:xfrm>
            <a:off x="301625" y="1676400"/>
            <a:ext cx="4194175" cy="4422775"/>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76400"/>
            <a:ext cx="4194175" cy="4422775"/>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BAF4FBF8-277F-AD4C-9270-E3FE6982DA60}" type="slidenum">
              <a:rPr lang="en-GB"/>
              <a:pPr>
                <a:defRPr/>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301625" y="228600"/>
            <a:ext cx="8510588" cy="1325563"/>
          </a:xfrm>
        </p:spPr>
        <p:txBody>
          <a:bodyPr/>
          <a:lstStyle/>
          <a:p>
            <a:r>
              <a:rPr lang="en-GB" smtClean="0"/>
              <a:t>Click to edit Master title style</a:t>
            </a:r>
            <a:endParaRPr lang="en-US"/>
          </a:p>
        </p:txBody>
      </p:sp>
      <p:sp>
        <p:nvSpPr>
          <p:cNvPr id="3" name="Content Placeholder 2"/>
          <p:cNvSpPr>
            <a:spLocks noGrp="1"/>
          </p:cNvSpPr>
          <p:nvPr>
            <p:ph sz="half" idx="1"/>
          </p:nvPr>
        </p:nvSpPr>
        <p:spPr>
          <a:xfrm>
            <a:off x="301625" y="1676400"/>
            <a:ext cx="8540750" cy="2135188"/>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301625" y="3963988"/>
            <a:ext cx="8540750" cy="2135187"/>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18E7E5C1-7F82-7F4E-87E8-9431C56FA7B2}" type="slidenum">
              <a:rPr lang="en-GB"/>
              <a:pPr>
                <a:defRPr/>
              </a:pPr>
              <a:t>‹#›</a:t>
            </a:fld>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01625" y="228600"/>
            <a:ext cx="8510588" cy="1325563"/>
          </a:xfrm>
        </p:spPr>
        <p:txBody>
          <a:bodyPr/>
          <a:lstStyle/>
          <a:p>
            <a:r>
              <a:rPr lang="en-GB" smtClean="0"/>
              <a:t>Click to edit Master title style</a:t>
            </a:r>
            <a:endParaRPr lang="en-US"/>
          </a:p>
        </p:txBody>
      </p:sp>
      <p:sp>
        <p:nvSpPr>
          <p:cNvPr id="3" name="Table Placeholder 2"/>
          <p:cNvSpPr>
            <a:spLocks noGrp="1"/>
          </p:cNvSpPr>
          <p:nvPr>
            <p:ph type="tbl" idx="1"/>
          </p:nvPr>
        </p:nvSpPr>
        <p:spPr>
          <a:xfrm>
            <a:off x="301625" y="1676400"/>
            <a:ext cx="8540750" cy="4422775"/>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050FB72B-6606-5E4C-AF9E-DC9B3819F714}"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6FF66A99-543C-D24F-9243-58D7CFE5C497}"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62166BDF-1A76-3648-B755-1EFF869ADF33}"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301625" y="1676400"/>
            <a:ext cx="4194175" cy="4422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76400"/>
            <a:ext cx="4194175" cy="4422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E4A9C41A-4571-BC40-AAD7-D0588820D9FA}"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863D1F08-CEEE-E44A-8F3A-089FD609A489}"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48B8A23A-67E8-ED4B-A1F2-DE978B5C68DF}"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E0DE9AED-721A-DC49-A67C-B70999704189}"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A7197899-CED7-EE4A-958D-D62832102F62}"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332CEBA2-CA0E-B542-AB60-C64990C4F2BC}"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6"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0">
          <a:blip r:embed="rId16"/>
          <a:srcRect/>
          <a:stretch>
            <a:fillRect/>
          </a:stretch>
        </a:blipFill>
        <a:effectLst/>
      </p:bgPr>
    </p:bg>
    <p:spTree>
      <p:nvGrpSpPr>
        <p:cNvPr id="1" name=""/>
        <p:cNvGrpSpPr/>
        <p:nvPr/>
      </p:nvGrpSpPr>
      <p:grpSpPr>
        <a:xfrm>
          <a:off x="0" y="0"/>
          <a:ext cx="0" cy="0"/>
          <a:chOff x="0" y="0"/>
          <a:chExt cx="0" cy="0"/>
        </a:xfrm>
      </p:grpSpPr>
      <p:sp>
        <p:nvSpPr>
          <p:cNvPr id="14338" name="Rectangle 2"/>
          <p:cNvSpPr>
            <a:spLocks noGrp="1" noRot="1" noChangeArrowheads="1"/>
          </p:cNvSpPr>
          <p:nvPr>
            <p:ph type="title"/>
          </p:nvPr>
        </p:nvSpPr>
        <p:spPr bwMode="auto">
          <a:xfrm>
            <a:off x="301625" y="228600"/>
            <a:ext cx="8510588" cy="13255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a:t>Click to edit Master title style</a:t>
            </a:r>
          </a:p>
        </p:txBody>
      </p:sp>
      <p:sp>
        <p:nvSpPr>
          <p:cNvPr id="14339" name="Rectangle 3"/>
          <p:cNvSpPr>
            <a:spLocks noGrp="1" noRot="1" noChangeArrowheads="1"/>
          </p:cNvSpPr>
          <p:nvPr>
            <p:ph type="body" idx="1"/>
          </p:nvPr>
        </p:nvSpPr>
        <p:spPr bwMode="auto">
          <a:xfrm>
            <a:off x="301625" y="1676400"/>
            <a:ext cx="8540750" cy="4422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4340" name="Rectangle 4"/>
          <p:cNvSpPr>
            <a:spLocks noGrp="1" noChangeArrowheads="1"/>
          </p:cNvSpPr>
          <p:nvPr>
            <p:ph type="dt" sz="half" idx="2"/>
          </p:nvPr>
        </p:nvSpPr>
        <p:spPr bwMode="auto">
          <a:xfrm>
            <a:off x="304800" y="6245225"/>
            <a:ext cx="22860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defRPr>
            </a:lvl1pPr>
          </a:lstStyle>
          <a:p>
            <a:pPr>
              <a:defRPr/>
            </a:pPr>
            <a:endParaRPr lang="en-GB"/>
          </a:p>
        </p:txBody>
      </p:sp>
      <p:sp>
        <p:nvSpPr>
          <p:cNvPr id="1434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defRPr>
            </a:lvl1pPr>
          </a:lstStyle>
          <a:p>
            <a:pPr>
              <a:defRPr/>
            </a:pPr>
            <a:endParaRPr lang="en-GB"/>
          </a:p>
        </p:txBody>
      </p:sp>
      <p:sp>
        <p:nvSpPr>
          <p:cNvPr id="14342" name="Rectangle 6"/>
          <p:cNvSpPr>
            <a:spLocks noGrp="1" noChangeArrowheads="1"/>
          </p:cNvSpPr>
          <p:nvPr>
            <p:ph type="sldNum" sz="quarter" idx="4"/>
          </p:nvPr>
        </p:nvSpPr>
        <p:spPr bwMode="auto">
          <a:xfrm>
            <a:off x="6553200" y="6245225"/>
            <a:ext cx="22860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defRPr>
            </a:lvl1pPr>
          </a:lstStyle>
          <a:p>
            <a:pPr>
              <a:defRPr/>
            </a:pPr>
            <a:fld id="{2C86387D-EA56-B14D-9335-1B46141B5AA9}" type="slidenum">
              <a:rPr lang="en-GB"/>
              <a:pPr>
                <a:defRPr/>
              </a:pPr>
              <a:t>‹#›</a:t>
            </a:fld>
            <a:endParaRPr lang="en-GB"/>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Lst>
  <p:txStyles>
    <p:titleStyle>
      <a:lvl1pPr algn="ctr" rtl="0" eaLnBrk="0" fontAlgn="base" hangingPunct="0">
        <a:spcBef>
          <a:spcPct val="0"/>
        </a:spcBef>
        <a:spcAft>
          <a:spcPct val="0"/>
        </a:spcAft>
        <a:defRPr sz="4400">
          <a:solidFill>
            <a:schemeClr val="tx1"/>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1"/>
          </a:solidFill>
          <a:effectLst>
            <a:outerShdw blurRad="38100" dist="38100" dir="2700000" algn="tl">
              <a:srgbClr val="000000"/>
            </a:outerShdw>
          </a:effectLst>
          <a:latin typeface="Arial" pitchFamily="1" charset="0"/>
          <a:ea typeface="Arial" pitchFamily="1" charset="0"/>
          <a:cs typeface="Arial" pitchFamily="1" charset="0"/>
        </a:defRPr>
      </a:lvl2pPr>
      <a:lvl3pPr algn="ctr" rtl="0" eaLnBrk="0" fontAlgn="base" hangingPunct="0">
        <a:spcBef>
          <a:spcPct val="0"/>
        </a:spcBef>
        <a:spcAft>
          <a:spcPct val="0"/>
        </a:spcAft>
        <a:defRPr sz="4400">
          <a:solidFill>
            <a:schemeClr val="tx1"/>
          </a:solidFill>
          <a:effectLst>
            <a:outerShdw blurRad="38100" dist="38100" dir="2700000" algn="tl">
              <a:srgbClr val="000000"/>
            </a:outerShdw>
          </a:effectLst>
          <a:latin typeface="Arial" pitchFamily="1" charset="0"/>
          <a:ea typeface="Arial" pitchFamily="1" charset="0"/>
          <a:cs typeface="Arial" pitchFamily="1" charset="0"/>
        </a:defRPr>
      </a:lvl3pPr>
      <a:lvl4pPr algn="ctr" rtl="0" eaLnBrk="0" fontAlgn="base" hangingPunct="0">
        <a:spcBef>
          <a:spcPct val="0"/>
        </a:spcBef>
        <a:spcAft>
          <a:spcPct val="0"/>
        </a:spcAft>
        <a:defRPr sz="4400">
          <a:solidFill>
            <a:schemeClr val="tx1"/>
          </a:solidFill>
          <a:effectLst>
            <a:outerShdw blurRad="38100" dist="38100" dir="2700000" algn="tl">
              <a:srgbClr val="000000"/>
            </a:outerShdw>
          </a:effectLst>
          <a:latin typeface="Arial" pitchFamily="1" charset="0"/>
          <a:ea typeface="Arial" pitchFamily="1" charset="0"/>
          <a:cs typeface="Arial" pitchFamily="1" charset="0"/>
        </a:defRPr>
      </a:lvl4pPr>
      <a:lvl5pPr algn="ctr" rtl="0" eaLnBrk="0" fontAlgn="base" hangingPunct="0">
        <a:spcBef>
          <a:spcPct val="0"/>
        </a:spcBef>
        <a:spcAft>
          <a:spcPct val="0"/>
        </a:spcAft>
        <a:defRPr sz="4400">
          <a:solidFill>
            <a:schemeClr val="tx1"/>
          </a:solidFill>
          <a:effectLst>
            <a:outerShdw blurRad="38100" dist="38100" dir="2700000" algn="tl">
              <a:srgbClr val="000000"/>
            </a:outerShdw>
          </a:effectLst>
          <a:latin typeface="Arial" pitchFamily="1" charset="0"/>
          <a:ea typeface="Arial" pitchFamily="1" charset="0"/>
          <a:cs typeface="Arial" pitchFamily="1" charset="0"/>
        </a:defRPr>
      </a:lvl5pPr>
      <a:lvl6pPr marL="457200" algn="ctr" rtl="0" fontAlgn="base">
        <a:spcBef>
          <a:spcPct val="0"/>
        </a:spcBef>
        <a:spcAft>
          <a:spcPct val="0"/>
        </a:spcAft>
        <a:defRPr sz="4400">
          <a:solidFill>
            <a:schemeClr val="tx1"/>
          </a:solidFill>
          <a:effectLst>
            <a:outerShdw blurRad="38100" dist="38100" dir="2700000" algn="tl">
              <a:srgbClr val="000000"/>
            </a:outerShdw>
          </a:effectLst>
          <a:latin typeface="Arial" pitchFamily="1" charset="0"/>
          <a:ea typeface="Arial" pitchFamily="1" charset="0"/>
          <a:cs typeface="Arial" pitchFamily="1" charset="0"/>
        </a:defRPr>
      </a:lvl6pPr>
      <a:lvl7pPr marL="914400" algn="ctr" rtl="0" fontAlgn="base">
        <a:spcBef>
          <a:spcPct val="0"/>
        </a:spcBef>
        <a:spcAft>
          <a:spcPct val="0"/>
        </a:spcAft>
        <a:defRPr sz="4400">
          <a:solidFill>
            <a:schemeClr val="tx1"/>
          </a:solidFill>
          <a:effectLst>
            <a:outerShdw blurRad="38100" dist="38100" dir="2700000" algn="tl">
              <a:srgbClr val="000000"/>
            </a:outerShdw>
          </a:effectLst>
          <a:latin typeface="Arial" pitchFamily="1" charset="0"/>
          <a:ea typeface="Arial" pitchFamily="1" charset="0"/>
          <a:cs typeface="Arial" pitchFamily="1" charset="0"/>
        </a:defRPr>
      </a:lvl7pPr>
      <a:lvl8pPr marL="1371600" algn="ctr" rtl="0" fontAlgn="base">
        <a:spcBef>
          <a:spcPct val="0"/>
        </a:spcBef>
        <a:spcAft>
          <a:spcPct val="0"/>
        </a:spcAft>
        <a:defRPr sz="4400">
          <a:solidFill>
            <a:schemeClr val="tx1"/>
          </a:solidFill>
          <a:effectLst>
            <a:outerShdw blurRad="38100" dist="38100" dir="2700000" algn="tl">
              <a:srgbClr val="000000"/>
            </a:outerShdw>
          </a:effectLst>
          <a:latin typeface="Arial" pitchFamily="1" charset="0"/>
          <a:ea typeface="Arial" pitchFamily="1" charset="0"/>
          <a:cs typeface="Arial" pitchFamily="1" charset="0"/>
        </a:defRPr>
      </a:lvl8pPr>
      <a:lvl9pPr marL="1828800" algn="ctr" rtl="0" fontAlgn="base">
        <a:spcBef>
          <a:spcPct val="0"/>
        </a:spcBef>
        <a:spcAft>
          <a:spcPct val="0"/>
        </a:spcAft>
        <a:defRPr sz="4400">
          <a:solidFill>
            <a:schemeClr val="tx1"/>
          </a:solidFill>
          <a:effectLst>
            <a:outerShdw blurRad="38100" dist="38100" dir="2700000" algn="tl">
              <a:srgbClr val="000000"/>
            </a:outerShdw>
          </a:effectLst>
          <a:latin typeface="Arial" pitchFamily="1" charset="0"/>
          <a:ea typeface="Arial" pitchFamily="1" charset="0"/>
          <a:cs typeface="Arial" pitchFamily="1" charset="0"/>
        </a:defRPr>
      </a:lvl9pPr>
    </p:titleStyle>
    <p:bodyStyle>
      <a:lvl1pPr marL="342900" indent="-342900" algn="l" rtl="0" eaLnBrk="0" fontAlgn="base" hangingPunct="0">
        <a:spcBef>
          <a:spcPct val="20000"/>
        </a:spcBef>
        <a:spcAft>
          <a:spcPct val="0"/>
        </a:spcAft>
        <a:buClr>
          <a:schemeClr val="hlink"/>
        </a:buClr>
        <a:buFont typeface="Wingdings" pitchFamily="1"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ea typeface="+mn-ea"/>
          <a:cs typeface="+mn-cs"/>
        </a:defRPr>
      </a:lvl2pPr>
      <a:lvl3pPr marL="1143000" indent="-228600" algn="l" rtl="0" eaLnBrk="0" fontAlgn="base" hangingPunct="0">
        <a:spcBef>
          <a:spcPct val="20000"/>
        </a:spcBef>
        <a:spcAft>
          <a:spcPct val="0"/>
        </a:spcAft>
        <a:buClr>
          <a:schemeClr val="hlink"/>
        </a:buClr>
        <a:buFont typeface="Wingdings" pitchFamily="1" charset="2"/>
        <a:buChar char="§"/>
        <a:defRPr sz="2400">
          <a:solidFill>
            <a:schemeClr val="tx1"/>
          </a:solidFill>
          <a:effectLst>
            <a:outerShdw blurRad="38100" dist="38100" dir="2700000" algn="tl">
              <a:srgbClr val="000000"/>
            </a:outerShdw>
          </a:effectLst>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ea typeface="+mn-ea"/>
          <a:cs typeface="+mn-cs"/>
        </a:defRPr>
      </a:lvl4pPr>
      <a:lvl5pPr marL="2057400" indent="-228600" algn="l" rtl="0" eaLnBrk="0" fontAlgn="base" hangingPunct="0">
        <a:spcBef>
          <a:spcPct val="20000"/>
        </a:spcBef>
        <a:spcAft>
          <a:spcPct val="0"/>
        </a:spcAft>
        <a:buClr>
          <a:schemeClr val="hlink"/>
        </a:buClr>
        <a:buFont typeface="Wingdings" pitchFamily="1" charset="2"/>
        <a:buChar char="§"/>
        <a:defRPr sz="2000">
          <a:solidFill>
            <a:schemeClr val="tx1"/>
          </a:solidFill>
          <a:effectLst>
            <a:outerShdw blurRad="38100" dist="38100" dir="2700000" algn="tl">
              <a:srgbClr val="000000"/>
            </a:outerShdw>
          </a:effectLst>
          <a:latin typeface="+mn-lt"/>
          <a:ea typeface="+mn-ea"/>
          <a:cs typeface="+mn-cs"/>
        </a:defRPr>
      </a:lvl5pPr>
      <a:lvl6pPr marL="2514600" indent="-228600" algn="l" rtl="0" fontAlgn="base">
        <a:spcBef>
          <a:spcPct val="20000"/>
        </a:spcBef>
        <a:spcAft>
          <a:spcPct val="0"/>
        </a:spcAft>
        <a:buClr>
          <a:schemeClr val="hlink"/>
        </a:buClr>
        <a:buFont typeface="Wingdings" pitchFamily="1" charset="2"/>
        <a:buChar char="§"/>
        <a:defRPr sz="2000">
          <a:solidFill>
            <a:schemeClr val="tx1"/>
          </a:solidFill>
          <a:effectLst>
            <a:outerShdw blurRad="38100" dist="38100" dir="2700000" algn="tl">
              <a:srgbClr val="000000"/>
            </a:outerShdw>
          </a:effectLst>
          <a:latin typeface="+mn-lt"/>
          <a:ea typeface="+mn-ea"/>
          <a:cs typeface="+mn-cs"/>
        </a:defRPr>
      </a:lvl6pPr>
      <a:lvl7pPr marL="2971800" indent="-228600" algn="l" rtl="0" fontAlgn="base">
        <a:spcBef>
          <a:spcPct val="20000"/>
        </a:spcBef>
        <a:spcAft>
          <a:spcPct val="0"/>
        </a:spcAft>
        <a:buClr>
          <a:schemeClr val="hlink"/>
        </a:buClr>
        <a:buFont typeface="Wingdings" pitchFamily="1" charset="2"/>
        <a:buChar char="§"/>
        <a:defRPr sz="2000">
          <a:solidFill>
            <a:schemeClr val="tx1"/>
          </a:solidFill>
          <a:effectLst>
            <a:outerShdw blurRad="38100" dist="38100" dir="2700000" algn="tl">
              <a:srgbClr val="000000"/>
            </a:outerShdw>
          </a:effectLst>
          <a:latin typeface="+mn-lt"/>
          <a:ea typeface="+mn-ea"/>
          <a:cs typeface="+mn-cs"/>
        </a:defRPr>
      </a:lvl7pPr>
      <a:lvl8pPr marL="3429000" indent="-228600" algn="l" rtl="0" fontAlgn="base">
        <a:spcBef>
          <a:spcPct val="20000"/>
        </a:spcBef>
        <a:spcAft>
          <a:spcPct val="0"/>
        </a:spcAft>
        <a:buClr>
          <a:schemeClr val="hlink"/>
        </a:buClr>
        <a:buFont typeface="Wingdings" pitchFamily="1" charset="2"/>
        <a:buChar char="§"/>
        <a:defRPr sz="2000">
          <a:solidFill>
            <a:schemeClr val="tx1"/>
          </a:solidFill>
          <a:effectLst>
            <a:outerShdw blurRad="38100" dist="38100" dir="2700000" algn="tl">
              <a:srgbClr val="000000"/>
            </a:outerShdw>
          </a:effectLst>
          <a:latin typeface="+mn-lt"/>
          <a:ea typeface="+mn-ea"/>
          <a:cs typeface="+mn-cs"/>
        </a:defRPr>
      </a:lvl8pPr>
      <a:lvl9pPr marL="3886200" indent="-228600" algn="l" rtl="0" fontAlgn="base">
        <a:spcBef>
          <a:spcPct val="20000"/>
        </a:spcBef>
        <a:spcAft>
          <a:spcPct val="0"/>
        </a:spcAft>
        <a:buClr>
          <a:schemeClr val="hlink"/>
        </a:buClr>
        <a:buFont typeface="Wingdings" pitchFamily="1" charset="2"/>
        <a:buChar char="§"/>
        <a:defRPr sz="2000">
          <a:solidFill>
            <a:schemeClr val="tx1"/>
          </a:solidFill>
          <a:effectLst>
            <a:outerShdw blurRad="38100" dist="38100" dir="2700000" algn="tl">
              <a:srgbClr val="000000"/>
            </a:outerShdw>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aingenie.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resources.metapress.com/pdf-preview.axd?code=x0km1b2ypktndrcw&amp;size=largest"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1" Type="http://schemas.openxmlformats.org/officeDocument/2006/relationships/hyperlink" Target="http://en.wikipedia.org/wiki/Brassiere" TargetMode="External"/><Relationship Id="rId12" Type="http://schemas.openxmlformats.org/officeDocument/2006/relationships/hyperlink" Target="http://en.wikipedia.org/wiki/Swimsuit" TargetMode="External"/><Relationship Id="rId13" Type="http://schemas.openxmlformats.org/officeDocument/2006/relationships/hyperlink" Target="http://en.wikipedia.org/wiki/Olefin_fibre" TargetMode="External"/><Relationship Id="rId14" Type="http://schemas.openxmlformats.org/officeDocument/2006/relationships/hyperlink" Target="http://en.wikipedia.org/wiki/Felt" TargetMode="External"/><Relationship Id="rId15" Type="http://schemas.openxmlformats.org/officeDocument/2006/relationships/hyperlink" Target="http://en.wikipedia.org/wiki/Tyvek" TargetMode="External"/><Relationship Id="rId1" Type="http://schemas.openxmlformats.org/officeDocument/2006/relationships/slideLayout" Target="../slideLayouts/slideLayout2.xml"/><Relationship Id="rId2" Type="http://schemas.openxmlformats.org/officeDocument/2006/relationships/hyperlink" Target="http://en.wikipedia.org/wiki/Polyester" TargetMode="External"/><Relationship Id="rId3" Type="http://schemas.openxmlformats.org/officeDocument/2006/relationships/hyperlink" Target="http://en.wikipedia.org/wiki/Aramid" TargetMode="External"/><Relationship Id="rId4" Type="http://schemas.openxmlformats.org/officeDocument/2006/relationships/hyperlink" Target="http://en.wikipedia.org/wiki/Twaron" TargetMode="External"/><Relationship Id="rId5" Type="http://schemas.openxmlformats.org/officeDocument/2006/relationships/hyperlink" Target="http://en.wikipedia.org/wiki/Acrylic_fibre" TargetMode="External"/><Relationship Id="rId6" Type="http://schemas.openxmlformats.org/officeDocument/2006/relationships/hyperlink" Target="http://en.wikipedia.org/wiki/Nylon" TargetMode="External"/><Relationship Id="rId7" Type="http://schemas.openxmlformats.org/officeDocument/2006/relationships/hyperlink" Target="http://en.wikipedia.org/wiki/Pantyhose" TargetMode="External"/><Relationship Id="rId8" Type="http://schemas.openxmlformats.org/officeDocument/2006/relationships/hyperlink" Target="http://en.wikipedia.org/wiki/Rope" TargetMode="External"/><Relationship Id="rId9" Type="http://schemas.openxmlformats.org/officeDocument/2006/relationships/hyperlink" Target="http://en.wikipedia.org/wiki/Spandex" TargetMode="External"/><Relationship Id="rId10" Type="http://schemas.openxmlformats.org/officeDocument/2006/relationships/hyperlink" Target="http://en.wikipedia.org/wiki/Polyurethane"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aingenie.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en.wikipedia.org/wiki/Complex_(chemistry)" TargetMode="External"/><Relationship Id="rId4" Type="http://schemas.openxmlformats.org/officeDocument/2006/relationships/hyperlink" Target="http://en.wikipedia.org/wiki/Manganese" TargetMode="External"/><Relationship Id="rId5" Type="http://schemas.openxmlformats.org/officeDocument/2006/relationships/hyperlink" Target="http://en.wikipedia.org/w/index.php?title=Ethylene_bis(dithiocarbamate)&amp;action=edit&amp;redlink=1" TargetMode="External"/><Relationship Id="rId6" Type="http://schemas.openxmlformats.org/officeDocument/2006/relationships/image" Target="../media/image2.png"/><Relationship Id="rId1" Type="http://schemas.openxmlformats.org/officeDocument/2006/relationships/slideLayout" Target="../slideLayouts/slideLayout12.xml"/><Relationship Id="rId2" Type="http://schemas.openxmlformats.org/officeDocument/2006/relationships/hyperlink" Target="http://en.wikipedia.org/wiki/Fungicid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www.epa.gov/oppsrrd1/REDs/factsheets/maneb_fact.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toxnet.nlm.nih.gov/cgi-bin/sis/search/a?dbs+hsdb:@term+@DOCNO+4063" TargetMode="External"/><Relationship Id="rId3" Type="http://schemas.openxmlformats.org/officeDocument/2006/relationships/hyperlink" Target="http://www.sciencedirect.com/science/article/pii/S0165614709001229"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50" name="Rectangle 2"/>
          <p:cNvSpPr>
            <a:spLocks noGrp="1" noRot="1" noChangeArrowheads="1"/>
          </p:cNvSpPr>
          <p:nvPr>
            <p:ph type="title"/>
          </p:nvPr>
        </p:nvSpPr>
        <p:spPr/>
        <p:txBody>
          <a:bodyPr/>
          <a:lstStyle/>
          <a:p>
            <a:pPr eaLnBrk="1" hangingPunct="1">
              <a:defRPr/>
            </a:pPr>
            <a:r>
              <a:rPr lang="en-IE" b="1"/>
              <a:t>Toxicity from Textiles</a:t>
            </a:r>
            <a:endParaRPr lang="en-GB" b="1"/>
          </a:p>
        </p:txBody>
      </p:sp>
      <p:sp>
        <p:nvSpPr>
          <p:cNvPr id="2052" name="Rectangle 4"/>
          <p:cNvSpPr>
            <a:spLocks noGrp="1" noRot="1" noChangeArrowheads="1"/>
          </p:cNvSpPr>
          <p:nvPr>
            <p:ph type="body" idx="1"/>
          </p:nvPr>
        </p:nvSpPr>
        <p:spPr>
          <a:xfrm>
            <a:off x="107950" y="1600200"/>
            <a:ext cx="8928100" cy="4525963"/>
          </a:xfrm>
        </p:spPr>
        <p:txBody>
          <a:bodyPr/>
          <a:lstStyle/>
          <a:p>
            <a:pPr eaLnBrk="1" hangingPunct="1">
              <a:buClr>
                <a:schemeClr val="tx1"/>
              </a:buClr>
              <a:defRPr/>
            </a:pPr>
            <a:r>
              <a:rPr lang="en-IE" sz="2400" b="1" dirty="0"/>
              <a:t>The Textile Industry - serious environmental polluter</a:t>
            </a:r>
          </a:p>
          <a:p>
            <a:pPr eaLnBrk="1" hangingPunct="1">
              <a:buClr>
                <a:schemeClr val="tx1"/>
              </a:buClr>
              <a:defRPr/>
            </a:pPr>
            <a:endParaRPr lang="en-IE" sz="2400" b="1" dirty="0"/>
          </a:p>
          <a:p>
            <a:pPr eaLnBrk="1" hangingPunct="1">
              <a:buClr>
                <a:schemeClr val="tx1"/>
              </a:buClr>
              <a:defRPr/>
            </a:pPr>
            <a:r>
              <a:rPr lang="en-IE" sz="2400" b="1" dirty="0"/>
              <a:t>Direct skin contact with toxic textiles a growing problem</a:t>
            </a:r>
          </a:p>
          <a:p>
            <a:pPr eaLnBrk="1" hangingPunct="1">
              <a:buClr>
                <a:schemeClr val="tx1"/>
              </a:buClr>
              <a:defRPr/>
            </a:pPr>
            <a:endParaRPr lang="en-IE" sz="2400" b="1" dirty="0"/>
          </a:p>
          <a:p>
            <a:pPr eaLnBrk="1" hangingPunct="1">
              <a:buClr>
                <a:schemeClr val="tx1"/>
              </a:buClr>
              <a:defRPr/>
            </a:pPr>
            <a:r>
              <a:rPr lang="en-IE" sz="2400" b="1" dirty="0"/>
              <a:t>Toxic chemicals in textiles a major  health problem</a:t>
            </a:r>
          </a:p>
          <a:p>
            <a:pPr eaLnBrk="1" hangingPunct="1">
              <a:buClr>
                <a:schemeClr val="tx1"/>
              </a:buClr>
              <a:defRPr/>
            </a:pPr>
            <a:endParaRPr lang="en-IE" sz="2400" b="1" dirty="0"/>
          </a:p>
          <a:p>
            <a:pPr eaLnBrk="1" hangingPunct="1">
              <a:buClr>
                <a:schemeClr val="tx1"/>
              </a:buClr>
              <a:defRPr/>
            </a:pPr>
            <a:r>
              <a:rPr lang="en-IE" sz="2400" b="1" dirty="0"/>
              <a:t>The majority of the population is unaware of problems</a:t>
            </a:r>
          </a:p>
          <a:p>
            <a:pPr eaLnBrk="1" hangingPunct="1">
              <a:buClr>
                <a:schemeClr val="tx1"/>
              </a:buClr>
              <a:defRPr/>
            </a:pPr>
            <a:endParaRPr lang="en-IE" sz="2400" b="1" dirty="0"/>
          </a:p>
          <a:p>
            <a:pPr eaLnBrk="1" hangingPunct="1">
              <a:buClr>
                <a:schemeClr val="tx1"/>
              </a:buClr>
              <a:defRPr/>
            </a:pPr>
            <a:r>
              <a:rPr lang="en-IE" sz="2400" b="1" dirty="0"/>
              <a:t>Symptoms are not recognised as related to textile toxins</a:t>
            </a:r>
            <a:endParaRPr lang="en-GB" sz="2400" b="1" dirty="0"/>
          </a:p>
        </p:txBody>
      </p:sp>
      <p:sp>
        <p:nvSpPr>
          <p:cNvPr id="4" name="TextBox 3"/>
          <p:cNvSpPr txBox="1"/>
          <p:nvPr/>
        </p:nvSpPr>
        <p:spPr>
          <a:xfrm>
            <a:off x="1676400" y="6324600"/>
            <a:ext cx="5867400" cy="369332"/>
          </a:xfrm>
          <a:prstGeom prst="rect">
            <a:avLst/>
          </a:prstGeom>
          <a:noFill/>
        </p:spPr>
        <p:txBody>
          <a:bodyPr wrap="square" rtlCol="0">
            <a:spAutoFit/>
          </a:bodyPr>
          <a:lstStyle/>
          <a:p>
            <a:r>
              <a:rPr lang="en-US" dirty="0" smtClean="0"/>
              <a:t>Downloaded and produced by </a:t>
            </a:r>
            <a:r>
              <a:rPr lang="en-US" dirty="0" err="1" smtClean="0">
                <a:hlinkClick r:id="rId2"/>
              </a:rPr>
              <a:t>www.paingenie.com</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a:xfrm>
            <a:off x="301625" y="228600"/>
            <a:ext cx="8510588" cy="968375"/>
          </a:xfrm>
        </p:spPr>
        <p:txBody>
          <a:bodyPr/>
          <a:lstStyle/>
          <a:p>
            <a:pPr eaLnBrk="1" hangingPunct="1">
              <a:defRPr/>
            </a:pPr>
            <a:r>
              <a:rPr lang="en-IE" b="1"/>
              <a:t>Ethylene Diamine (EDM)</a:t>
            </a:r>
            <a:endParaRPr lang="en-GB" b="1"/>
          </a:p>
        </p:txBody>
      </p:sp>
      <p:sp>
        <p:nvSpPr>
          <p:cNvPr id="23555" name="Rectangle 3"/>
          <p:cNvSpPr>
            <a:spLocks noGrp="1" noRot="1" noChangeArrowheads="1"/>
          </p:cNvSpPr>
          <p:nvPr>
            <p:ph type="body" idx="1"/>
          </p:nvPr>
        </p:nvSpPr>
        <p:spPr>
          <a:xfrm>
            <a:off x="301625" y="1341438"/>
            <a:ext cx="8540750" cy="5092700"/>
          </a:xfrm>
        </p:spPr>
        <p:txBody>
          <a:bodyPr/>
          <a:lstStyle/>
          <a:p>
            <a:pPr eaLnBrk="1" hangingPunct="1">
              <a:buFont typeface="Wingdings" pitchFamily="1" charset="2"/>
              <a:buNone/>
              <a:defRPr/>
            </a:pPr>
            <a:r>
              <a:rPr lang="en-IE" sz="3600" b="1"/>
              <a:t>Used in the following products</a:t>
            </a:r>
          </a:p>
          <a:p>
            <a:pPr eaLnBrk="1" hangingPunct="1">
              <a:defRPr/>
            </a:pPr>
            <a:r>
              <a:rPr lang="en-IE" b="1"/>
              <a:t>Fuel Additives</a:t>
            </a:r>
          </a:p>
          <a:p>
            <a:pPr eaLnBrk="1" hangingPunct="1">
              <a:defRPr/>
            </a:pPr>
            <a:r>
              <a:rPr lang="en-IE" b="1"/>
              <a:t>Bleach Activators</a:t>
            </a:r>
          </a:p>
          <a:p>
            <a:pPr eaLnBrk="1" hangingPunct="1">
              <a:defRPr/>
            </a:pPr>
            <a:r>
              <a:rPr lang="en-IE" b="1"/>
              <a:t>Chelating Agents*</a:t>
            </a:r>
          </a:p>
          <a:p>
            <a:pPr eaLnBrk="1" hangingPunct="1">
              <a:defRPr/>
            </a:pPr>
            <a:r>
              <a:rPr lang="en-IE" b="1"/>
              <a:t>Fungicides</a:t>
            </a:r>
          </a:p>
          <a:p>
            <a:pPr eaLnBrk="1" hangingPunct="1">
              <a:defRPr/>
            </a:pPr>
            <a:r>
              <a:rPr lang="en-IE" b="1"/>
              <a:t>Spandex/Elastane Fibers*</a:t>
            </a:r>
          </a:p>
          <a:p>
            <a:pPr eaLnBrk="1" hangingPunct="1">
              <a:defRPr/>
            </a:pPr>
            <a:r>
              <a:rPr lang="en-IE" b="1"/>
              <a:t>Urethanes</a:t>
            </a:r>
            <a:endParaRPr lang="en-GB" b="1"/>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2"/>
          <p:cNvSpPr>
            <a:spLocks noGrp="1" noRot="1" noChangeArrowheads="1"/>
          </p:cNvSpPr>
          <p:nvPr>
            <p:ph type="title"/>
          </p:nvPr>
        </p:nvSpPr>
        <p:spPr>
          <a:xfrm>
            <a:off x="301625" y="228600"/>
            <a:ext cx="8510588" cy="823913"/>
          </a:xfrm>
        </p:spPr>
        <p:txBody>
          <a:bodyPr/>
          <a:lstStyle/>
          <a:p>
            <a:pPr eaLnBrk="1" hangingPunct="1">
              <a:defRPr/>
            </a:pPr>
            <a:r>
              <a:rPr lang="en-IE" b="1"/>
              <a:t>Ethylene Diamine Structure</a:t>
            </a:r>
            <a:endParaRPr lang="en-GB" b="1"/>
          </a:p>
        </p:txBody>
      </p:sp>
      <p:sp>
        <p:nvSpPr>
          <p:cNvPr id="25605" name="Rectangle 5"/>
          <p:cNvSpPr>
            <a:spLocks noGrp="1" noRot="1" noChangeArrowheads="1"/>
          </p:cNvSpPr>
          <p:nvPr>
            <p:ph type="body" sz="half" idx="2"/>
          </p:nvPr>
        </p:nvSpPr>
        <p:spPr>
          <a:xfrm>
            <a:off x="395288" y="5229225"/>
            <a:ext cx="8540750" cy="1127125"/>
          </a:xfrm>
        </p:spPr>
        <p:txBody>
          <a:bodyPr/>
          <a:lstStyle/>
          <a:p>
            <a:pPr eaLnBrk="1" hangingPunct="1">
              <a:defRPr/>
            </a:pPr>
            <a:r>
              <a:rPr lang="en-IE" sz="2800" b="1"/>
              <a:t>The two nitrogen atoms provide two free electrons which enable it to bind to metals so it acts as a chelating agent</a:t>
            </a:r>
            <a:endParaRPr lang="en-GB" sz="2800" b="1"/>
          </a:p>
        </p:txBody>
      </p:sp>
      <p:pic>
        <p:nvPicPr>
          <p:cNvPr id="27652" name="Picture 6" descr="Ethylene Diamine"/>
          <p:cNvPicPr>
            <a:picLocks noGrp="1" noChangeAspect="1" noChangeArrowheads="1"/>
          </p:cNvPicPr>
          <p:nvPr>
            <p:ph sz="half" idx="1"/>
          </p:nvPr>
        </p:nvPicPr>
        <p:blipFill>
          <a:blip r:embed="rId2"/>
          <a:srcRect/>
          <a:stretch>
            <a:fillRect/>
          </a:stretch>
        </p:blipFill>
        <p:spPr>
          <a:xfrm>
            <a:off x="1908175" y="1557338"/>
            <a:ext cx="4965700" cy="3708400"/>
          </a:xfrm>
          <a:noFill/>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8" name="Rectangle 2"/>
          <p:cNvSpPr>
            <a:spLocks noGrp="1" noRot="1" noChangeArrowheads="1"/>
          </p:cNvSpPr>
          <p:nvPr>
            <p:ph type="title"/>
          </p:nvPr>
        </p:nvSpPr>
        <p:spPr>
          <a:xfrm>
            <a:off x="301625" y="228600"/>
            <a:ext cx="8510588" cy="968375"/>
          </a:xfrm>
        </p:spPr>
        <p:txBody>
          <a:bodyPr/>
          <a:lstStyle/>
          <a:p>
            <a:pPr eaLnBrk="1" hangingPunct="1">
              <a:defRPr/>
            </a:pPr>
            <a:r>
              <a:rPr lang="en-IE" sz="4000" b="1"/>
              <a:t>Observations of Effects of EDM</a:t>
            </a:r>
            <a:endParaRPr lang="en-GB" sz="4000" b="1"/>
          </a:p>
        </p:txBody>
      </p:sp>
      <p:sp>
        <p:nvSpPr>
          <p:cNvPr id="29699" name="Rectangle 3"/>
          <p:cNvSpPr>
            <a:spLocks noGrp="1" noRot="1" noChangeArrowheads="1"/>
          </p:cNvSpPr>
          <p:nvPr>
            <p:ph type="body" idx="1"/>
          </p:nvPr>
        </p:nvSpPr>
        <p:spPr>
          <a:xfrm>
            <a:off x="323850" y="1700213"/>
            <a:ext cx="8540750" cy="4422775"/>
          </a:xfrm>
        </p:spPr>
        <p:txBody>
          <a:bodyPr/>
          <a:lstStyle/>
          <a:p>
            <a:pPr eaLnBrk="1" hangingPunct="1">
              <a:buFont typeface="Wingdings" pitchFamily="1" charset="2"/>
              <a:buNone/>
              <a:defRPr/>
            </a:pPr>
            <a:r>
              <a:rPr lang="en-IE" sz="2800" b="1"/>
              <a:t>By testing patients exposed to Elastane I have observed deficiencies of the following-</a:t>
            </a:r>
          </a:p>
          <a:p>
            <a:pPr eaLnBrk="1" hangingPunct="1">
              <a:defRPr/>
            </a:pPr>
            <a:r>
              <a:rPr lang="en-IE" sz="2800"/>
              <a:t>Zinc</a:t>
            </a:r>
          </a:p>
          <a:p>
            <a:pPr eaLnBrk="1" hangingPunct="1">
              <a:defRPr/>
            </a:pPr>
            <a:r>
              <a:rPr lang="en-IE" sz="2800"/>
              <a:t>Copper</a:t>
            </a:r>
          </a:p>
          <a:p>
            <a:pPr eaLnBrk="1" hangingPunct="1">
              <a:defRPr/>
            </a:pPr>
            <a:r>
              <a:rPr lang="en-IE" sz="2800"/>
              <a:t>Manganese</a:t>
            </a:r>
          </a:p>
          <a:p>
            <a:pPr eaLnBrk="1" hangingPunct="1">
              <a:defRPr/>
            </a:pPr>
            <a:r>
              <a:rPr lang="en-IE" sz="2800"/>
              <a:t>Iron</a:t>
            </a:r>
          </a:p>
          <a:p>
            <a:pPr eaLnBrk="1" hangingPunct="1">
              <a:defRPr/>
            </a:pPr>
            <a:r>
              <a:rPr lang="en-IE" sz="2800"/>
              <a:t>Chromium</a:t>
            </a:r>
          </a:p>
          <a:p>
            <a:pPr eaLnBrk="1" hangingPunct="1">
              <a:defRPr/>
            </a:pPr>
            <a:r>
              <a:rPr lang="en-IE" sz="2800"/>
              <a:t>Iodine</a:t>
            </a:r>
            <a:endParaRPr lang="en-GB" sz="28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tx1"/>
        </a:solidFill>
        <a:effectLst/>
      </p:bgPr>
    </p:bg>
    <p:spTree>
      <p:nvGrpSpPr>
        <p:cNvPr id="1" name=""/>
        <p:cNvGrpSpPr/>
        <p:nvPr/>
      </p:nvGrpSpPr>
      <p:grpSpPr>
        <a:xfrm>
          <a:off x="0" y="0"/>
          <a:ext cx="0" cy="0"/>
          <a:chOff x="0" y="0"/>
          <a:chExt cx="0" cy="0"/>
        </a:xfrm>
      </p:grpSpPr>
      <p:sp>
        <p:nvSpPr>
          <p:cNvPr id="45060" name="Rectangle 4"/>
          <p:cNvSpPr>
            <a:spLocks noGrp="1" noRot="1" noChangeArrowheads="1"/>
          </p:cNvSpPr>
          <p:nvPr>
            <p:ph type="title"/>
          </p:nvPr>
        </p:nvSpPr>
        <p:spPr>
          <a:xfrm>
            <a:off x="301625" y="228600"/>
            <a:ext cx="8510588" cy="608013"/>
          </a:xfrm>
        </p:spPr>
        <p:txBody>
          <a:bodyPr/>
          <a:lstStyle/>
          <a:p>
            <a:pPr eaLnBrk="1" hangingPunct="1">
              <a:defRPr/>
            </a:pPr>
            <a:r>
              <a:rPr lang="en-IE" sz="4000">
                <a:solidFill>
                  <a:schemeClr val="bg2"/>
                </a:solidFill>
                <a:effectLst>
                  <a:outerShdw blurRad="38100" dist="38100" dir="2700000" algn="tl">
                    <a:srgbClr val="DDDDDD"/>
                  </a:outerShdw>
                </a:effectLst>
              </a:rPr>
              <a:t>Functions of Zinc (selection)</a:t>
            </a:r>
            <a:endParaRPr lang="en-GB" sz="4000">
              <a:solidFill>
                <a:schemeClr val="bg2"/>
              </a:solidFill>
              <a:effectLst>
                <a:outerShdw blurRad="38100" dist="38100" dir="2700000" algn="tl">
                  <a:srgbClr val="DDDDDD"/>
                </a:outerShdw>
              </a:effectLst>
            </a:endParaRPr>
          </a:p>
        </p:txBody>
      </p:sp>
      <p:sp>
        <p:nvSpPr>
          <p:cNvPr id="45062" name="Rectangle 6"/>
          <p:cNvSpPr>
            <a:spLocks noRot="1" noChangeArrowheads="1"/>
          </p:cNvSpPr>
          <p:nvPr/>
        </p:nvSpPr>
        <p:spPr bwMode="auto">
          <a:xfrm>
            <a:off x="323850" y="1700213"/>
            <a:ext cx="8540750" cy="4422775"/>
          </a:xfrm>
          <a:prstGeom prst="rect">
            <a:avLst/>
          </a:prstGeom>
          <a:noFill/>
          <a:ln w="9525">
            <a:noFill/>
            <a:miter lim="800000"/>
            <a:headEnd/>
            <a:tailEnd/>
          </a:ln>
          <a:effectLst/>
        </p:spPr>
        <p:txBody>
          <a:bodyPr>
            <a:prstTxWarp prst="textNoShape">
              <a:avLst/>
            </a:prstTxWarp>
          </a:bodyPr>
          <a:lstStyle/>
          <a:p>
            <a:pPr marL="342900" indent="-342900">
              <a:spcBef>
                <a:spcPct val="20000"/>
              </a:spcBef>
              <a:buClr>
                <a:schemeClr val="hlink"/>
              </a:buClr>
              <a:buFont typeface="Wingdings" pitchFamily="1" charset="2"/>
              <a:buChar char="§"/>
              <a:defRPr/>
            </a:pPr>
            <a:endParaRPr lang="en-US" sz="3200">
              <a:solidFill>
                <a:schemeClr val="bg2"/>
              </a:solidFill>
              <a:effectLst>
                <a:outerShdw blurRad="38100" dist="38100" dir="2700000" algn="tl">
                  <a:srgbClr val="DDDDDD"/>
                </a:outerShdw>
              </a:effectLst>
            </a:endParaRPr>
          </a:p>
        </p:txBody>
      </p:sp>
      <p:sp>
        <p:nvSpPr>
          <p:cNvPr id="29700" name="Rectangle 194"/>
          <p:cNvSpPr>
            <a:spLocks noChangeArrowheads="1"/>
          </p:cNvSpPr>
          <p:nvPr/>
        </p:nvSpPr>
        <p:spPr bwMode="auto">
          <a:xfrm>
            <a:off x="0" y="5581650"/>
            <a:ext cx="184150" cy="366713"/>
          </a:xfrm>
          <a:prstGeom prst="rect">
            <a:avLst/>
          </a:prstGeom>
          <a:noFill/>
          <a:ln w="9525">
            <a:noFill/>
            <a:miter lim="800000"/>
            <a:headEnd/>
            <a:tailEnd/>
          </a:ln>
        </p:spPr>
        <p:txBody>
          <a:bodyPr wrap="none" anchor="ctr">
            <a:prstTxWarp prst="textNoShape">
              <a:avLst/>
            </a:prstTxWarp>
            <a:spAutoFit/>
          </a:bodyPr>
          <a:lstStyle/>
          <a:p>
            <a:endParaRPr lang="en-US">
              <a:solidFill>
                <a:schemeClr val="bg2"/>
              </a:solidFill>
            </a:endParaRPr>
          </a:p>
        </p:txBody>
      </p:sp>
      <p:sp>
        <p:nvSpPr>
          <p:cNvPr id="29701" name="Rectangle 291"/>
          <p:cNvSpPr>
            <a:spLocks noChangeArrowheads="1"/>
          </p:cNvSpPr>
          <p:nvPr/>
        </p:nvSpPr>
        <p:spPr bwMode="auto">
          <a:xfrm>
            <a:off x="0" y="5581650"/>
            <a:ext cx="184150" cy="366713"/>
          </a:xfrm>
          <a:prstGeom prst="rect">
            <a:avLst/>
          </a:prstGeom>
          <a:noFill/>
          <a:ln w="9525">
            <a:noFill/>
            <a:miter lim="800000"/>
            <a:headEnd/>
            <a:tailEnd/>
          </a:ln>
        </p:spPr>
        <p:txBody>
          <a:bodyPr wrap="none" anchor="ctr">
            <a:prstTxWarp prst="textNoShape">
              <a:avLst/>
            </a:prstTxWarp>
            <a:spAutoFit/>
          </a:bodyPr>
          <a:lstStyle/>
          <a:p>
            <a:endParaRPr lang="en-US">
              <a:solidFill>
                <a:schemeClr val="bg2"/>
              </a:solidFill>
            </a:endParaRPr>
          </a:p>
        </p:txBody>
      </p:sp>
      <p:graphicFrame>
        <p:nvGraphicFramePr>
          <p:cNvPr id="45496" name="Group 440"/>
          <p:cNvGraphicFramePr>
            <a:graphicFrameLocks noGrp="1"/>
          </p:cNvGraphicFramePr>
          <p:nvPr/>
        </p:nvGraphicFramePr>
        <p:xfrm>
          <a:off x="-50800" y="1092200"/>
          <a:ext cx="9375775" cy="4480559"/>
        </p:xfrm>
        <a:graphic>
          <a:graphicData uri="http://schemas.openxmlformats.org/drawingml/2006/table">
            <a:tbl>
              <a:tblPr/>
              <a:tblGrid>
                <a:gridCol w="2435225"/>
                <a:gridCol w="3171825"/>
                <a:gridCol w="3768725"/>
              </a:tblGrid>
              <a:tr h="2286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a:ln>
                            <a:noFill/>
                          </a:ln>
                          <a:solidFill>
                            <a:schemeClr val="bg2"/>
                          </a:solidFill>
                          <a:effectLst/>
                          <a:latin typeface="Arial" pitchFamily="1" charset="0"/>
                          <a:ea typeface="Times New Roman" pitchFamily="1" charset="0"/>
                          <a:cs typeface="Times New Roman" pitchFamily="1" charset="0"/>
                        </a:rPr>
                        <a:t>ENZYME OR REACTION</a:t>
                      </a:r>
                      <a:endParaRPr kumimoji="0" lang="en-GB" sz="1800" b="0" i="0" u="none" strike="noStrike" cap="none" normalizeH="0" baseline="0">
                        <a:ln>
                          <a:noFill/>
                        </a:ln>
                        <a:solidFill>
                          <a:schemeClr val="bg2"/>
                        </a:solidFill>
                        <a:effectLst/>
                        <a:latin typeface="Arial" pitchFamily="1" charset="0"/>
                        <a:ea typeface="Arial" pitchFamily="1" charset="0"/>
                        <a:cs typeface="Arial" pitchFamily="1" charset="0"/>
                      </a:endParaRPr>
                    </a:p>
                  </a:txBody>
                  <a:tcPr anchor="b" horzOverflow="overflow">
                    <a:lnL cap="flat">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a:ln>
                            <a:noFill/>
                          </a:ln>
                          <a:solidFill>
                            <a:schemeClr val="bg2"/>
                          </a:solidFill>
                          <a:effectLst/>
                          <a:latin typeface="Arial" pitchFamily="1" charset="0"/>
                          <a:ea typeface="Times New Roman" pitchFamily="1" charset="0"/>
                          <a:cs typeface="Times New Roman" pitchFamily="1" charset="0"/>
                        </a:rPr>
                        <a:t>NORMAL FUNCTION</a:t>
                      </a:r>
                      <a:endParaRPr kumimoji="0" lang="en-GB" sz="1800" b="0" i="0" u="none" strike="noStrike" cap="none" normalizeH="0" baseline="0">
                        <a:ln>
                          <a:noFill/>
                        </a:ln>
                        <a:solidFill>
                          <a:schemeClr val="bg2"/>
                        </a:solidFill>
                        <a:effectLst/>
                        <a:latin typeface="Arial" pitchFamily="1" charset="0"/>
                        <a:ea typeface="Arial" pitchFamily="1" charset="0"/>
                        <a:cs typeface="Arial" pitchFamily="1" charset="0"/>
                      </a:endParaRPr>
                    </a:p>
                  </a:txBody>
                  <a:tcPr anchor="b"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a:ln>
                            <a:noFill/>
                          </a:ln>
                          <a:solidFill>
                            <a:schemeClr val="bg2"/>
                          </a:solidFill>
                          <a:effectLst/>
                          <a:latin typeface="Arial" pitchFamily="1" charset="0"/>
                          <a:ea typeface="Times New Roman" pitchFamily="1" charset="0"/>
                          <a:cs typeface="Times New Roman" pitchFamily="1" charset="0"/>
                        </a:rPr>
                        <a:t>DEFICIENCY</a:t>
                      </a:r>
                      <a:endParaRPr kumimoji="0" lang="en-GB" sz="1800" b="0" i="0" u="none" strike="noStrike" cap="none" normalizeH="0" baseline="0">
                        <a:ln>
                          <a:noFill/>
                        </a:ln>
                        <a:solidFill>
                          <a:schemeClr val="bg2"/>
                        </a:solidFill>
                        <a:effectLst/>
                        <a:latin typeface="Arial" pitchFamily="1" charset="0"/>
                        <a:ea typeface="Arial" pitchFamily="1" charset="0"/>
                        <a:cs typeface="Arial" pitchFamily="1" charset="0"/>
                      </a:endParaRPr>
                    </a:p>
                  </a:txBody>
                  <a:tcPr anchor="b" horzOverflow="overflow">
                    <a:lnL>
                      <a:noFill/>
                    </a:lnL>
                    <a:lnR cap="flat">
                      <a:noFill/>
                    </a:lnR>
                    <a:lnT cap="flat">
                      <a:noFill/>
                    </a:lnT>
                    <a:lnB>
                      <a:noFill/>
                    </a:lnB>
                    <a:lnTlToBr>
                      <a:noFill/>
                    </a:lnTlToBr>
                    <a:lnBlToTr>
                      <a:noFill/>
                    </a:lnBlToTr>
                    <a:noFill/>
                  </a:tcPr>
                </a:tc>
              </a:tr>
              <a:tr h="228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a:ln>
                            <a:noFill/>
                          </a:ln>
                          <a:solidFill>
                            <a:schemeClr val="bg2"/>
                          </a:solidFill>
                          <a:effectLst/>
                          <a:latin typeface="Arial" pitchFamily="1" charset="0"/>
                          <a:ea typeface="Times New Roman" pitchFamily="1" charset="0"/>
                          <a:cs typeface="Times New Roman" pitchFamily="1" charset="0"/>
                        </a:rPr>
                        <a:t>DNA Polymerase</a:t>
                      </a:r>
                      <a:endParaRPr kumimoji="0" lang="en-GB" sz="1800" b="0" i="0" u="none" strike="noStrike" cap="none" normalizeH="0" baseline="0">
                        <a:ln>
                          <a:noFill/>
                        </a:ln>
                        <a:solidFill>
                          <a:schemeClr val="bg2"/>
                        </a:solidFill>
                        <a:effectLst/>
                        <a:latin typeface="Arial" pitchFamily="1" charset="0"/>
                        <a:ea typeface="Arial" pitchFamily="1" charset="0"/>
                        <a:cs typeface="Arial" pitchFamily="1"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a:ln>
                            <a:noFill/>
                          </a:ln>
                          <a:solidFill>
                            <a:schemeClr val="bg2"/>
                          </a:solidFill>
                          <a:effectLst/>
                          <a:latin typeface="Arial" pitchFamily="1" charset="0"/>
                          <a:ea typeface="Times New Roman" pitchFamily="1" charset="0"/>
                          <a:cs typeface="Times New Roman" pitchFamily="1" charset="0"/>
                        </a:rPr>
                        <a:t>Gene Repair - Healing</a:t>
                      </a:r>
                      <a:endParaRPr kumimoji="0" lang="en-GB" sz="1800" b="0" i="0" u="none" strike="noStrike" cap="none" normalizeH="0" baseline="0">
                        <a:ln>
                          <a:noFill/>
                        </a:ln>
                        <a:solidFill>
                          <a:schemeClr val="bg2"/>
                        </a:solidFill>
                        <a:effectLst/>
                        <a:latin typeface="Arial" pitchFamily="1" charset="0"/>
                        <a:ea typeface="Arial" pitchFamily="1" charset="0"/>
                        <a:cs typeface="Arial" pitchFamily="1"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a:ln>
                            <a:noFill/>
                          </a:ln>
                          <a:solidFill>
                            <a:schemeClr val="bg2"/>
                          </a:solidFill>
                          <a:effectLst/>
                          <a:latin typeface="Arial" pitchFamily="1" charset="0"/>
                          <a:ea typeface="Times New Roman" pitchFamily="1" charset="0"/>
                          <a:cs typeface="Times New Roman" pitchFamily="1" charset="0"/>
                        </a:rPr>
                        <a:t>Altered genes Defective healing</a:t>
                      </a:r>
                      <a:endParaRPr kumimoji="0" lang="en-GB" sz="1800" b="0" i="0" u="none" strike="noStrike" cap="none" normalizeH="0" baseline="0">
                        <a:ln>
                          <a:noFill/>
                        </a:ln>
                        <a:solidFill>
                          <a:schemeClr val="bg2"/>
                        </a:solidFill>
                        <a:effectLst/>
                        <a:latin typeface="Arial" pitchFamily="1" charset="0"/>
                        <a:ea typeface="Arial" pitchFamily="1" charset="0"/>
                        <a:cs typeface="Arial" pitchFamily="1" charset="0"/>
                      </a:endParaRPr>
                    </a:p>
                  </a:txBody>
                  <a:tcPr anchor="b" horzOverflow="overflow">
                    <a:lnL>
                      <a:noFill/>
                    </a:lnL>
                    <a:lnR cap="flat">
                      <a:noFill/>
                    </a:lnR>
                    <a:lnT>
                      <a:noFill/>
                    </a:lnT>
                    <a:lnB>
                      <a:noFill/>
                    </a:lnB>
                    <a:lnTlToBr>
                      <a:noFill/>
                    </a:lnTlToBr>
                    <a:lnBlToTr>
                      <a:noFill/>
                    </a:lnBlToTr>
                    <a:noFill/>
                  </a:tcPr>
                </a:tc>
              </a:tr>
              <a:tr h="228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a:ln>
                            <a:noFill/>
                          </a:ln>
                          <a:solidFill>
                            <a:schemeClr val="bg2"/>
                          </a:solidFill>
                          <a:effectLst/>
                          <a:latin typeface="Arial" pitchFamily="1" charset="0"/>
                          <a:ea typeface="Times New Roman" pitchFamily="1" charset="0"/>
                          <a:cs typeface="Times New Roman" pitchFamily="1" charset="0"/>
                        </a:rPr>
                        <a:t>Alkaline Phosphatase</a:t>
                      </a:r>
                      <a:endParaRPr kumimoji="0" lang="en-GB" sz="1800" b="0" i="0" u="none" strike="noStrike" cap="none" normalizeH="0" baseline="0">
                        <a:ln>
                          <a:noFill/>
                        </a:ln>
                        <a:solidFill>
                          <a:schemeClr val="bg2"/>
                        </a:solidFill>
                        <a:effectLst/>
                        <a:latin typeface="Arial" pitchFamily="1" charset="0"/>
                        <a:ea typeface="Arial" pitchFamily="1" charset="0"/>
                        <a:cs typeface="Arial" pitchFamily="1"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a:ln>
                            <a:noFill/>
                          </a:ln>
                          <a:solidFill>
                            <a:schemeClr val="bg2"/>
                          </a:solidFill>
                          <a:effectLst/>
                          <a:latin typeface="Arial" pitchFamily="1" charset="0"/>
                          <a:ea typeface="Times New Roman" pitchFamily="1" charset="0"/>
                          <a:cs typeface="Times New Roman" pitchFamily="1" charset="0"/>
                        </a:rPr>
                        <a:t>Phagocytosis</a:t>
                      </a:r>
                      <a:endParaRPr kumimoji="0" lang="en-GB" sz="1800" b="0" i="0" u="none" strike="noStrike" cap="none" normalizeH="0" baseline="0">
                        <a:ln>
                          <a:noFill/>
                        </a:ln>
                        <a:solidFill>
                          <a:schemeClr val="bg2"/>
                        </a:solidFill>
                        <a:effectLst/>
                        <a:latin typeface="Arial" pitchFamily="1" charset="0"/>
                        <a:ea typeface="Arial" pitchFamily="1" charset="0"/>
                        <a:cs typeface="Arial" pitchFamily="1"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a:ln>
                            <a:noFill/>
                          </a:ln>
                          <a:solidFill>
                            <a:schemeClr val="bg2"/>
                          </a:solidFill>
                          <a:effectLst/>
                          <a:latin typeface="Arial" pitchFamily="1" charset="0"/>
                          <a:ea typeface="Times New Roman" pitchFamily="1" charset="0"/>
                          <a:cs typeface="Times New Roman" pitchFamily="1" charset="0"/>
                        </a:rPr>
                        <a:t>Weakened immunity </a:t>
                      </a:r>
                      <a:endParaRPr kumimoji="0" lang="en-GB" sz="1800" b="0" i="0" u="none" strike="noStrike" cap="none" normalizeH="0" baseline="0">
                        <a:ln>
                          <a:noFill/>
                        </a:ln>
                        <a:solidFill>
                          <a:schemeClr val="bg2"/>
                        </a:solidFill>
                        <a:effectLst/>
                        <a:latin typeface="Arial" pitchFamily="1" charset="0"/>
                        <a:ea typeface="Arial" pitchFamily="1" charset="0"/>
                        <a:cs typeface="Arial" pitchFamily="1" charset="0"/>
                      </a:endParaRPr>
                    </a:p>
                  </a:txBody>
                  <a:tcPr anchor="b" horzOverflow="overflow">
                    <a:lnL>
                      <a:noFill/>
                    </a:lnL>
                    <a:lnR cap="flat">
                      <a:noFill/>
                    </a:lnR>
                    <a:lnT>
                      <a:noFill/>
                    </a:lnT>
                    <a:lnB>
                      <a:noFill/>
                    </a:lnB>
                    <a:lnTlToBr>
                      <a:noFill/>
                    </a:lnTlToBr>
                    <a:lnBlToTr>
                      <a:noFill/>
                    </a:lnBlToTr>
                    <a:noFill/>
                  </a:tcPr>
                </a:tc>
              </a:tr>
              <a:tr h="228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a:ln>
                            <a:noFill/>
                          </a:ln>
                          <a:solidFill>
                            <a:schemeClr val="bg2"/>
                          </a:solidFill>
                          <a:effectLst/>
                          <a:latin typeface="Arial" pitchFamily="1" charset="0"/>
                          <a:ea typeface="Times New Roman" pitchFamily="1" charset="0"/>
                          <a:cs typeface="Times New Roman" pitchFamily="1" charset="0"/>
                        </a:rPr>
                        <a:t>Alcohol Dehydrogenase</a:t>
                      </a:r>
                      <a:endParaRPr kumimoji="0" lang="en-GB" sz="1800" b="0" i="0" u="none" strike="noStrike" cap="none" normalizeH="0" baseline="0">
                        <a:ln>
                          <a:noFill/>
                        </a:ln>
                        <a:solidFill>
                          <a:schemeClr val="bg2"/>
                        </a:solidFill>
                        <a:effectLst/>
                        <a:latin typeface="Arial" pitchFamily="1" charset="0"/>
                        <a:ea typeface="Arial" pitchFamily="1" charset="0"/>
                        <a:cs typeface="Arial" pitchFamily="1"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a:ln>
                            <a:noFill/>
                          </a:ln>
                          <a:solidFill>
                            <a:schemeClr val="bg2"/>
                          </a:solidFill>
                          <a:effectLst/>
                          <a:latin typeface="Arial" pitchFamily="1" charset="0"/>
                          <a:ea typeface="Times New Roman" pitchFamily="1" charset="0"/>
                          <a:cs typeface="Times New Roman" pitchFamily="1" charset="0"/>
                        </a:rPr>
                        <a:t>Phase I detoxification</a:t>
                      </a:r>
                      <a:endParaRPr kumimoji="0" lang="en-GB" sz="1800" b="0" i="0" u="none" strike="noStrike" cap="none" normalizeH="0" baseline="0">
                        <a:ln>
                          <a:noFill/>
                        </a:ln>
                        <a:solidFill>
                          <a:schemeClr val="bg2"/>
                        </a:solidFill>
                        <a:effectLst/>
                        <a:latin typeface="Arial" pitchFamily="1" charset="0"/>
                        <a:ea typeface="Arial" pitchFamily="1" charset="0"/>
                        <a:cs typeface="Arial" pitchFamily="1"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a:ln>
                            <a:noFill/>
                          </a:ln>
                          <a:solidFill>
                            <a:schemeClr val="bg2"/>
                          </a:solidFill>
                          <a:effectLst/>
                          <a:latin typeface="Arial" pitchFamily="1" charset="0"/>
                          <a:ea typeface="Times New Roman" pitchFamily="1" charset="0"/>
                          <a:cs typeface="Times New Roman" pitchFamily="1" charset="0"/>
                        </a:rPr>
                        <a:t>Accumulation of toxins/Allergies</a:t>
                      </a:r>
                      <a:endParaRPr kumimoji="0" lang="en-GB" sz="1800" b="0" i="0" u="none" strike="noStrike" cap="none" normalizeH="0" baseline="0">
                        <a:ln>
                          <a:noFill/>
                        </a:ln>
                        <a:solidFill>
                          <a:schemeClr val="bg2"/>
                        </a:solidFill>
                        <a:effectLst/>
                        <a:latin typeface="Arial" pitchFamily="1" charset="0"/>
                        <a:ea typeface="Arial" pitchFamily="1" charset="0"/>
                        <a:cs typeface="Arial" pitchFamily="1" charset="0"/>
                      </a:endParaRPr>
                    </a:p>
                  </a:txBody>
                  <a:tcPr anchor="b" horzOverflow="overflow">
                    <a:lnL>
                      <a:noFill/>
                    </a:lnL>
                    <a:lnR cap="flat">
                      <a:noFill/>
                    </a:lnR>
                    <a:lnT>
                      <a:noFill/>
                    </a:lnT>
                    <a:lnB>
                      <a:noFill/>
                    </a:lnB>
                    <a:lnTlToBr>
                      <a:noFill/>
                    </a:lnTlToBr>
                    <a:lnBlToTr>
                      <a:noFill/>
                    </a:lnBlToTr>
                    <a:noFill/>
                  </a:tcPr>
                </a:tc>
              </a:tr>
              <a:tr h="228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a:ln>
                            <a:noFill/>
                          </a:ln>
                          <a:solidFill>
                            <a:schemeClr val="bg2"/>
                          </a:solidFill>
                          <a:effectLst/>
                          <a:latin typeface="Arial" pitchFamily="1" charset="0"/>
                          <a:ea typeface="Times New Roman" pitchFamily="1" charset="0"/>
                          <a:cs typeface="Times New Roman" pitchFamily="1" charset="0"/>
                        </a:rPr>
                        <a:t>RNA Polymerase</a:t>
                      </a:r>
                      <a:endParaRPr kumimoji="0" lang="en-GB" sz="1800" b="0" i="0" u="none" strike="noStrike" cap="none" normalizeH="0" baseline="0">
                        <a:ln>
                          <a:noFill/>
                        </a:ln>
                        <a:solidFill>
                          <a:schemeClr val="bg2"/>
                        </a:solidFill>
                        <a:effectLst/>
                        <a:latin typeface="Arial" pitchFamily="1" charset="0"/>
                        <a:ea typeface="Arial" pitchFamily="1" charset="0"/>
                        <a:cs typeface="Arial" pitchFamily="1"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a:ln>
                            <a:noFill/>
                          </a:ln>
                          <a:solidFill>
                            <a:schemeClr val="bg2"/>
                          </a:solidFill>
                          <a:effectLst/>
                          <a:latin typeface="Arial" pitchFamily="1" charset="0"/>
                          <a:ea typeface="Times New Roman" pitchFamily="1" charset="0"/>
                          <a:cs typeface="Times New Roman" pitchFamily="1" charset="0"/>
                        </a:rPr>
                        <a:t>Synthesis of detoxifying enzymes</a:t>
                      </a:r>
                      <a:endParaRPr kumimoji="0" lang="en-GB" sz="1800" b="0" i="0" u="none" strike="noStrike" cap="none" normalizeH="0" baseline="0">
                        <a:ln>
                          <a:noFill/>
                        </a:ln>
                        <a:solidFill>
                          <a:schemeClr val="bg2"/>
                        </a:solidFill>
                        <a:effectLst/>
                        <a:latin typeface="Arial" pitchFamily="1" charset="0"/>
                        <a:ea typeface="Arial" pitchFamily="1" charset="0"/>
                        <a:cs typeface="Arial" pitchFamily="1"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a:ln>
                            <a:noFill/>
                          </a:ln>
                          <a:solidFill>
                            <a:schemeClr val="bg2"/>
                          </a:solidFill>
                          <a:effectLst/>
                          <a:latin typeface="Arial" pitchFamily="1" charset="0"/>
                          <a:ea typeface="Times New Roman" pitchFamily="1" charset="0"/>
                          <a:cs typeface="Times New Roman" pitchFamily="1" charset="0"/>
                        </a:rPr>
                        <a:t>Accumulation of toxins</a:t>
                      </a:r>
                      <a:endParaRPr kumimoji="0" lang="en-GB" sz="1800" b="0" i="0" u="none" strike="noStrike" cap="none" normalizeH="0" baseline="0">
                        <a:ln>
                          <a:noFill/>
                        </a:ln>
                        <a:solidFill>
                          <a:schemeClr val="bg2"/>
                        </a:solidFill>
                        <a:effectLst/>
                        <a:latin typeface="Arial" pitchFamily="1" charset="0"/>
                        <a:ea typeface="Arial" pitchFamily="1" charset="0"/>
                        <a:cs typeface="Arial" pitchFamily="1" charset="0"/>
                      </a:endParaRPr>
                    </a:p>
                  </a:txBody>
                  <a:tcPr anchor="b" horzOverflow="overflow">
                    <a:lnL>
                      <a:noFill/>
                    </a:lnL>
                    <a:lnR cap="flat">
                      <a:noFill/>
                    </a:lnR>
                    <a:lnT>
                      <a:noFill/>
                    </a:lnT>
                    <a:lnB>
                      <a:noFill/>
                    </a:lnB>
                    <a:lnTlToBr>
                      <a:noFill/>
                    </a:lnTlToBr>
                    <a:lnBlToTr>
                      <a:noFill/>
                    </a:lnBlToTr>
                    <a:noFill/>
                  </a:tcPr>
                </a:tc>
              </a:tr>
              <a:tr h="228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a:ln>
                            <a:noFill/>
                          </a:ln>
                          <a:solidFill>
                            <a:schemeClr val="bg2"/>
                          </a:solidFill>
                          <a:effectLst/>
                          <a:latin typeface="Arial" pitchFamily="1" charset="0"/>
                          <a:ea typeface="Times New Roman" pitchFamily="1" charset="0"/>
                          <a:cs typeface="Times New Roman" pitchFamily="1" charset="0"/>
                        </a:rPr>
                        <a:t>Carbonic Anhydrase</a:t>
                      </a:r>
                      <a:endParaRPr kumimoji="0" lang="en-GB" sz="1800" b="0" i="0" u="none" strike="noStrike" cap="none" normalizeH="0" baseline="0">
                        <a:ln>
                          <a:noFill/>
                        </a:ln>
                        <a:solidFill>
                          <a:schemeClr val="bg2"/>
                        </a:solidFill>
                        <a:effectLst/>
                        <a:latin typeface="Arial" pitchFamily="1" charset="0"/>
                        <a:ea typeface="Arial" pitchFamily="1" charset="0"/>
                        <a:cs typeface="Arial" pitchFamily="1"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a:ln>
                            <a:noFill/>
                          </a:ln>
                          <a:solidFill>
                            <a:schemeClr val="bg2"/>
                          </a:solidFill>
                          <a:effectLst/>
                          <a:latin typeface="Arial" pitchFamily="1" charset="0"/>
                          <a:ea typeface="Times New Roman" pitchFamily="1" charset="0"/>
                          <a:cs typeface="Times New Roman" pitchFamily="1" charset="0"/>
                        </a:rPr>
                        <a:t>Carbon dioxide transport </a:t>
                      </a:r>
                      <a:endParaRPr kumimoji="0" lang="en-GB" sz="1800" b="0" i="0" u="none" strike="noStrike" cap="none" normalizeH="0" baseline="0">
                        <a:ln>
                          <a:noFill/>
                        </a:ln>
                        <a:solidFill>
                          <a:schemeClr val="bg2"/>
                        </a:solidFill>
                        <a:effectLst/>
                        <a:latin typeface="Arial" pitchFamily="1" charset="0"/>
                        <a:ea typeface="Arial" pitchFamily="1" charset="0"/>
                        <a:cs typeface="Arial" pitchFamily="1"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a:ln>
                            <a:noFill/>
                          </a:ln>
                          <a:solidFill>
                            <a:schemeClr val="bg2"/>
                          </a:solidFill>
                          <a:effectLst/>
                          <a:latin typeface="Arial" pitchFamily="1" charset="0"/>
                          <a:ea typeface="Times New Roman" pitchFamily="1" charset="0"/>
                          <a:cs typeface="Times New Roman" pitchFamily="1" charset="0"/>
                        </a:rPr>
                        <a:t>Defective respiration Acid/Base Bal.</a:t>
                      </a:r>
                      <a:endParaRPr kumimoji="0" lang="en-GB" sz="1800" b="0" i="0" u="none" strike="noStrike" cap="none" normalizeH="0" baseline="0">
                        <a:ln>
                          <a:noFill/>
                        </a:ln>
                        <a:solidFill>
                          <a:schemeClr val="bg2"/>
                        </a:solidFill>
                        <a:effectLst/>
                        <a:latin typeface="Arial" pitchFamily="1" charset="0"/>
                        <a:ea typeface="Arial" pitchFamily="1" charset="0"/>
                        <a:cs typeface="Arial" pitchFamily="1" charset="0"/>
                      </a:endParaRPr>
                    </a:p>
                  </a:txBody>
                  <a:tcPr anchor="b" horzOverflow="overflow">
                    <a:lnL>
                      <a:noFill/>
                    </a:lnL>
                    <a:lnR cap="flat">
                      <a:noFill/>
                    </a:lnR>
                    <a:lnT>
                      <a:noFill/>
                    </a:lnT>
                    <a:lnB>
                      <a:noFill/>
                    </a:lnB>
                    <a:lnTlToBr>
                      <a:noFill/>
                    </a:lnTlToBr>
                    <a:lnBlToTr>
                      <a:noFill/>
                    </a:lnBlToTr>
                    <a:noFill/>
                  </a:tcPr>
                </a:tc>
              </a:tr>
              <a:tr h="2286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endParaRPr kumimoji="0" lang="en-US" sz="2800" b="0" i="0" u="none" strike="noStrike" cap="none" normalizeH="0" baseline="0">
                        <a:ln>
                          <a:noFill/>
                        </a:ln>
                        <a:solidFill>
                          <a:schemeClr val="bg2"/>
                        </a:solidFill>
                        <a:effectLst>
                          <a:outerShdw blurRad="38100" dist="38100" dir="2700000" algn="tl">
                            <a:srgbClr val="DDDDDD"/>
                          </a:outerShdw>
                        </a:effectLst>
                        <a:latin typeface="Arial" pitchFamily="1" charset="0"/>
                        <a:ea typeface="Arial" pitchFamily="1" charset="0"/>
                        <a:cs typeface="Arial" pitchFamily="1"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a:ln>
                            <a:noFill/>
                          </a:ln>
                          <a:solidFill>
                            <a:schemeClr val="bg2"/>
                          </a:solidFill>
                          <a:effectLst/>
                          <a:latin typeface="Arial" pitchFamily="1" charset="0"/>
                          <a:ea typeface="Times New Roman" pitchFamily="1" charset="0"/>
                          <a:cs typeface="Times New Roman" pitchFamily="1" charset="0"/>
                        </a:rPr>
                        <a:t>Aldehyde metabolism</a:t>
                      </a:r>
                      <a:endParaRPr kumimoji="0" lang="en-GB" sz="1800" b="0" i="0" u="none" strike="noStrike" cap="none" normalizeH="0" baseline="0">
                        <a:ln>
                          <a:noFill/>
                        </a:ln>
                        <a:solidFill>
                          <a:schemeClr val="bg2"/>
                        </a:solidFill>
                        <a:effectLst/>
                        <a:latin typeface="Arial" pitchFamily="1" charset="0"/>
                        <a:ea typeface="Arial" pitchFamily="1" charset="0"/>
                        <a:cs typeface="Arial" pitchFamily="1"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a:ln>
                            <a:noFill/>
                          </a:ln>
                          <a:solidFill>
                            <a:schemeClr val="bg2"/>
                          </a:solidFill>
                          <a:effectLst/>
                          <a:latin typeface="Arial" pitchFamily="1" charset="0"/>
                          <a:ea typeface="Times New Roman" pitchFamily="1" charset="0"/>
                          <a:cs typeface="Times New Roman" pitchFamily="1" charset="0"/>
                        </a:rPr>
                        <a:t>Aldehyde adduct reactions</a:t>
                      </a:r>
                      <a:endParaRPr kumimoji="0" lang="en-GB" sz="1800" b="0" i="0" u="none" strike="noStrike" cap="none" normalizeH="0" baseline="0">
                        <a:ln>
                          <a:noFill/>
                        </a:ln>
                        <a:solidFill>
                          <a:schemeClr val="bg2"/>
                        </a:solidFill>
                        <a:effectLst/>
                        <a:latin typeface="Arial" pitchFamily="1" charset="0"/>
                        <a:ea typeface="Arial" pitchFamily="1" charset="0"/>
                        <a:cs typeface="Arial" pitchFamily="1" charset="0"/>
                      </a:endParaRPr>
                    </a:p>
                  </a:txBody>
                  <a:tcPr anchor="b" horzOverflow="overflow">
                    <a:lnL>
                      <a:noFill/>
                    </a:lnL>
                    <a:lnR cap="flat">
                      <a:noFill/>
                    </a:lnR>
                    <a:lnT>
                      <a:noFill/>
                    </a:lnT>
                    <a:lnB>
                      <a:noFill/>
                    </a:lnB>
                    <a:lnTlToBr>
                      <a:noFill/>
                    </a:lnTlToBr>
                    <a:lnBlToTr>
                      <a:noFill/>
                    </a:lnBlToTr>
                    <a:noFill/>
                  </a:tcPr>
                </a:tc>
              </a:tr>
              <a:tr h="228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a:ln>
                            <a:noFill/>
                          </a:ln>
                          <a:solidFill>
                            <a:schemeClr val="bg2"/>
                          </a:solidFill>
                          <a:effectLst/>
                          <a:latin typeface="Arial" pitchFamily="1" charset="0"/>
                          <a:ea typeface="Times New Roman" pitchFamily="1" charset="0"/>
                          <a:cs typeface="Times New Roman" pitchFamily="1" charset="0"/>
                        </a:rPr>
                        <a:t>Retinol Binding Protein</a:t>
                      </a:r>
                      <a:endParaRPr kumimoji="0" lang="en-GB" sz="1800" b="0" i="0" u="none" strike="noStrike" cap="none" normalizeH="0" baseline="0">
                        <a:ln>
                          <a:noFill/>
                        </a:ln>
                        <a:solidFill>
                          <a:schemeClr val="bg2"/>
                        </a:solidFill>
                        <a:effectLst/>
                        <a:latin typeface="Arial" pitchFamily="1" charset="0"/>
                        <a:ea typeface="Arial" pitchFamily="1" charset="0"/>
                        <a:cs typeface="Arial" pitchFamily="1"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a:ln>
                            <a:noFill/>
                          </a:ln>
                          <a:solidFill>
                            <a:schemeClr val="bg2"/>
                          </a:solidFill>
                          <a:effectLst/>
                          <a:latin typeface="Arial" pitchFamily="1" charset="0"/>
                          <a:ea typeface="Times New Roman" pitchFamily="1" charset="0"/>
                          <a:cs typeface="Times New Roman" pitchFamily="1" charset="0"/>
                        </a:rPr>
                        <a:t>Release of Vit.A from Liver</a:t>
                      </a:r>
                      <a:endParaRPr kumimoji="0" lang="en-GB" sz="1800" b="0" i="0" u="none" strike="noStrike" cap="none" normalizeH="0" baseline="0">
                        <a:ln>
                          <a:noFill/>
                        </a:ln>
                        <a:solidFill>
                          <a:schemeClr val="bg2"/>
                        </a:solidFill>
                        <a:effectLst/>
                        <a:latin typeface="Arial" pitchFamily="1" charset="0"/>
                        <a:ea typeface="Arial" pitchFamily="1" charset="0"/>
                        <a:cs typeface="Arial" pitchFamily="1"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a:ln>
                            <a:noFill/>
                          </a:ln>
                          <a:solidFill>
                            <a:schemeClr val="bg2"/>
                          </a:solidFill>
                          <a:effectLst/>
                          <a:latin typeface="Arial" pitchFamily="1" charset="0"/>
                          <a:ea typeface="Times New Roman" pitchFamily="1" charset="0"/>
                          <a:cs typeface="Times New Roman" pitchFamily="1" charset="0"/>
                        </a:rPr>
                        <a:t>Vitamin A deficiency</a:t>
                      </a:r>
                      <a:endParaRPr kumimoji="0" lang="en-GB" sz="1800" b="0" i="0" u="none" strike="noStrike" cap="none" normalizeH="0" baseline="0">
                        <a:ln>
                          <a:noFill/>
                        </a:ln>
                        <a:solidFill>
                          <a:schemeClr val="bg2"/>
                        </a:solidFill>
                        <a:effectLst/>
                        <a:latin typeface="Arial" pitchFamily="1" charset="0"/>
                        <a:ea typeface="Arial" pitchFamily="1" charset="0"/>
                        <a:cs typeface="Arial" pitchFamily="1" charset="0"/>
                      </a:endParaRPr>
                    </a:p>
                  </a:txBody>
                  <a:tcPr anchor="b" horzOverflow="overflow">
                    <a:lnL>
                      <a:noFill/>
                    </a:lnL>
                    <a:lnR cap="flat">
                      <a:noFill/>
                    </a:lnR>
                    <a:lnT>
                      <a:noFill/>
                    </a:lnT>
                    <a:lnB>
                      <a:noFill/>
                    </a:lnB>
                    <a:lnTlToBr>
                      <a:noFill/>
                    </a:lnTlToBr>
                    <a:lnBlToTr>
                      <a:noFill/>
                    </a:lnBlToTr>
                    <a:noFill/>
                  </a:tcPr>
                </a:tc>
              </a:tr>
              <a:tr h="228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a:ln>
                            <a:noFill/>
                          </a:ln>
                          <a:solidFill>
                            <a:schemeClr val="bg2"/>
                          </a:solidFill>
                          <a:effectLst/>
                          <a:latin typeface="Arial" pitchFamily="1" charset="0"/>
                          <a:ea typeface="Times New Roman" pitchFamily="1" charset="0"/>
                          <a:cs typeface="Times New Roman" pitchFamily="1" charset="0"/>
                        </a:rPr>
                        <a:t>Pyridoxine Kinase</a:t>
                      </a:r>
                      <a:endParaRPr kumimoji="0" lang="en-GB" sz="1800" b="0" i="0" u="none" strike="noStrike" cap="none" normalizeH="0" baseline="0">
                        <a:ln>
                          <a:noFill/>
                        </a:ln>
                        <a:solidFill>
                          <a:schemeClr val="bg2"/>
                        </a:solidFill>
                        <a:effectLst/>
                        <a:latin typeface="Arial" pitchFamily="1" charset="0"/>
                        <a:ea typeface="Arial" pitchFamily="1" charset="0"/>
                        <a:cs typeface="Arial" pitchFamily="1"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a:ln>
                            <a:noFill/>
                          </a:ln>
                          <a:solidFill>
                            <a:schemeClr val="bg2"/>
                          </a:solidFill>
                          <a:effectLst/>
                          <a:latin typeface="Arial" pitchFamily="1" charset="0"/>
                          <a:ea typeface="Times New Roman" pitchFamily="1" charset="0"/>
                          <a:cs typeface="Times New Roman" pitchFamily="1" charset="0"/>
                        </a:rPr>
                        <a:t>Conversion of Vit B6 to active</a:t>
                      </a:r>
                      <a:endParaRPr kumimoji="0" lang="en-GB" sz="1800" b="0" i="0" u="none" strike="noStrike" cap="none" normalizeH="0" baseline="0">
                        <a:ln>
                          <a:noFill/>
                        </a:ln>
                        <a:solidFill>
                          <a:schemeClr val="bg2"/>
                        </a:solidFill>
                        <a:effectLst/>
                        <a:latin typeface="Arial" pitchFamily="1" charset="0"/>
                        <a:ea typeface="Arial" pitchFamily="1" charset="0"/>
                        <a:cs typeface="Arial" pitchFamily="1"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a:ln>
                            <a:noFill/>
                          </a:ln>
                          <a:solidFill>
                            <a:schemeClr val="bg2"/>
                          </a:solidFill>
                          <a:effectLst/>
                          <a:latin typeface="Arial" pitchFamily="1" charset="0"/>
                          <a:ea typeface="Times New Roman" pitchFamily="1" charset="0"/>
                          <a:cs typeface="Times New Roman" pitchFamily="1" charset="0"/>
                        </a:rPr>
                        <a:t>Block of metabolic pathways</a:t>
                      </a:r>
                      <a:endParaRPr kumimoji="0" lang="en-GB" sz="1800" b="0" i="0" u="none" strike="noStrike" cap="none" normalizeH="0" baseline="0">
                        <a:ln>
                          <a:noFill/>
                        </a:ln>
                        <a:solidFill>
                          <a:schemeClr val="bg2"/>
                        </a:solidFill>
                        <a:effectLst/>
                        <a:latin typeface="Arial" pitchFamily="1" charset="0"/>
                        <a:ea typeface="Arial" pitchFamily="1" charset="0"/>
                        <a:cs typeface="Arial" pitchFamily="1" charset="0"/>
                      </a:endParaRPr>
                    </a:p>
                  </a:txBody>
                  <a:tcPr anchor="b" horzOverflow="overflow">
                    <a:lnL>
                      <a:noFill/>
                    </a:lnL>
                    <a:lnR cap="flat">
                      <a:noFill/>
                    </a:lnR>
                    <a:lnT>
                      <a:noFill/>
                    </a:lnT>
                    <a:lnB>
                      <a:noFill/>
                    </a:lnB>
                    <a:lnTlToBr>
                      <a:noFill/>
                    </a:lnTlToBr>
                    <a:lnBlToTr>
                      <a:noFill/>
                    </a:lnBlToTr>
                    <a:noFill/>
                  </a:tcPr>
                </a:tc>
              </a:tr>
              <a:tr h="228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a:ln>
                            <a:noFill/>
                          </a:ln>
                          <a:solidFill>
                            <a:schemeClr val="bg2"/>
                          </a:solidFill>
                          <a:effectLst/>
                          <a:latin typeface="Arial" pitchFamily="1" charset="0"/>
                          <a:ea typeface="Times New Roman" pitchFamily="1" charset="0"/>
                          <a:cs typeface="Times New Roman" pitchFamily="1" charset="0"/>
                        </a:rPr>
                        <a:t>Glutamate dehydrogenase</a:t>
                      </a:r>
                      <a:endParaRPr kumimoji="0" lang="en-GB" sz="1800" b="0" i="0" u="none" strike="noStrike" cap="none" normalizeH="0" baseline="0">
                        <a:ln>
                          <a:noFill/>
                        </a:ln>
                        <a:solidFill>
                          <a:schemeClr val="bg2"/>
                        </a:solidFill>
                        <a:effectLst/>
                        <a:latin typeface="Arial" pitchFamily="1" charset="0"/>
                        <a:ea typeface="Arial" pitchFamily="1" charset="0"/>
                        <a:cs typeface="Arial" pitchFamily="1"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a:ln>
                            <a:noFill/>
                          </a:ln>
                          <a:solidFill>
                            <a:schemeClr val="bg2"/>
                          </a:solidFill>
                          <a:effectLst/>
                          <a:latin typeface="Arial" pitchFamily="1" charset="0"/>
                          <a:ea typeface="Times New Roman" pitchFamily="1" charset="0"/>
                          <a:cs typeface="Times New Roman" pitchFamily="1" charset="0"/>
                        </a:rPr>
                        <a:t>Glutathione peroxidase synthesis</a:t>
                      </a:r>
                      <a:endParaRPr kumimoji="0" lang="en-GB" sz="1800" b="0" i="0" u="none" strike="noStrike" cap="none" normalizeH="0" baseline="0">
                        <a:ln>
                          <a:noFill/>
                        </a:ln>
                        <a:solidFill>
                          <a:schemeClr val="bg2"/>
                        </a:solidFill>
                        <a:effectLst/>
                        <a:latin typeface="Arial" pitchFamily="1" charset="0"/>
                        <a:ea typeface="Arial" pitchFamily="1" charset="0"/>
                        <a:cs typeface="Arial" pitchFamily="1"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a:ln>
                            <a:noFill/>
                          </a:ln>
                          <a:solidFill>
                            <a:schemeClr val="bg2"/>
                          </a:solidFill>
                          <a:effectLst/>
                          <a:latin typeface="Arial" pitchFamily="1" charset="0"/>
                          <a:ea typeface="Times New Roman" pitchFamily="1" charset="0"/>
                          <a:cs typeface="Times New Roman" pitchFamily="1" charset="0"/>
                        </a:rPr>
                        <a:t>Blocked detoxification reaction</a:t>
                      </a:r>
                      <a:endParaRPr kumimoji="0" lang="en-GB" sz="1800" b="0" i="0" u="none" strike="noStrike" cap="none" normalizeH="0" baseline="0">
                        <a:ln>
                          <a:noFill/>
                        </a:ln>
                        <a:solidFill>
                          <a:schemeClr val="bg2"/>
                        </a:solidFill>
                        <a:effectLst/>
                        <a:latin typeface="Arial" pitchFamily="1" charset="0"/>
                        <a:ea typeface="Arial" pitchFamily="1" charset="0"/>
                        <a:cs typeface="Arial" pitchFamily="1" charset="0"/>
                      </a:endParaRPr>
                    </a:p>
                  </a:txBody>
                  <a:tcPr anchor="b" horzOverflow="overflow">
                    <a:lnL>
                      <a:noFill/>
                    </a:lnL>
                    <a:lnR cap="flat">
                      <a:noFill/>
                    </a:lnR>
                    <a:lnT>
                      <a:noFill/>
                    </a:lnT>
                    <a:lnB>
                      <a:noFill/>
                    </a:lnB>
                    <a:lnTlToBr>
                      <a:noFill/>
                    </a:lnTlToBr>
                    <a:lnBlToTr>
                      <a:noFill/>
                    </a:lnBlToTr>
                    <a:noFill/>
                  </a:tcPr>
                </a:tc>
              </a:tr>
              <a:tr h="228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a:ln>
                            <a:noFill/>
                          </a:ln>
                          <a:solidFill>
                            <a:schemeClr val="bg2"/>
                          </a:solidFill>
                          <a:effectLst/>
                          <a:latin typeface="Arial" pitchFamily="1" charset="0"/>
                          <a:ea typeface="Times New Roman" pitchFamily="1" charset="0"/>
                          <a:cs typeface="Times New Roman" pitchFamily="1" charset="0"/>
                        </a:rPr>
                        <a:t>? Enzyme dysfunction</a:t>
                      </a:r>
                      <a:endParaRPr kumimoji="0" lang="en-GB" sz="1800" b="0" i="0" u="none" strike="noStrike" cap="none" normalizeH="0" baseline="0">
                        <a:ln>
                          <a:noFill/>
                        </a:ln>
                        <a:solidFill>
                          <a:schemeClr val="bg2"/>
                        </a:solidFill>
                        <a:effectLst/>
                        <a:latin typeface="Arial" pitchFamily="1" charset="0"/>
                        <a:ea typeface="Arial" pitchFamily="1" charset="0"/>
                        <a:cs typeface="Arial" pitchFamily="1"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a:ln>
                            <a:noFill/>
                          </a:ln>
                          <a:solidFill>
                            <a:schemeClr val="bg2"/>
                          </a:solidFill>
                          <a:effectLst/>
                          <a:latin typeface="Arial" pitchFamily="1" charset="0"/>
                          <a:ea typeface="Times New Roman" pitchFamily="1" charset="0"/>
                          <a:cs typeface="Times New Roman" pitchFamily="1" charset="0"/>
                        </a:rPr>
                        <a:t>Skin formation</a:t>
                      </a:r>
                      <a:endParaRPr kumimoji="0" lang="en-GB" sz="1800" b="0" i="0" u="none" strike="noStrike" cap="none" normalizeH="0" baseline="0">
                        <a:ln>
                          <a:noFill/>
                        </a:ln>
                        <a:solidFill>
                          <a:schemeClr val="bg2"/>
                        </a:solidFill>
                        <a:effectLst/>
                        <a:latin typeface="Arial" pitchFamily="1" charset="0"/>
                        <a:ea typeface="Arial" pitchFamily="1" charset="0"/>
                        <a:cs typeface="Arial" pitchFamily="1"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a:ln>
                            <a:noFill/>
                          </a:ln>
                          <a:solidFill>
                            <a:schemeClr val="bg2"/>
                          </a:solidFill>
                          <a:effectLst/>
                          <a:latin typeface="Arial" pitchFamily="1" charset="0"/>
                          <a:ea typeface="Times New Roman" pitchFamily="1" charset="0"/>
                          <a:cs typeface="Times New Roman" pitchFamily="1" charset="0"/>
                        </a:rPr>
                        <a:t>Eczema, Acne, Psoriasis</a:t>
                      </a:r>
                      <a:endParaRPr kumimoji="0" lang="en-GB" sz="1800" b="0" i="0" u="none" strike="noStrike" cap="none" normalizeH="0" baseline="0">
                        <a:ln>
                          <a:noFill/>
                        </a:ln>
                        <a:solidFill>
                          <a:schemeClr val="bg2"/>
                        </a:solidFill>
                        <a:effectLst/>
                        <a:latin typeface="Arial" pitchFamily="1" charset="0"/>
                        <a:ea typeface="Arial" pitchFamily="1" charset="0"/>
                        <a:cs typeface="Arial" pitchFamily="1" charset="0"/>
                      </a:endParaRPr>
                    </a:p>
                  </a:txBody>
                  <a:tcPr anchor="b" horzOverflow="overflow">
                    <a:lnL>
                      <a:noFill/>
                    </a:lnL>
                    <a:lnR cap="flat">
                      <a:noFill/>
                    </a:lnR>
                    <a:lnT>
                      <a:noFill/>
                    </a:lnT>
                    <a:lnB>
                      <a:noFill/>
                    </a:lnB>
                    <a:lnTlToBr>
                      <a:noFill/>
                    </a:lnTlToBr>
                    <a:lnBlToTr>
                      <a:noFill/>
                    </a:lnBlToTr>
                    <a:noFill/>
                  </a:tcPr>
                </a:tc>
              </a:tr>
              <a:tr h="228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a:ln>
                            <a:noFill/>
                          </a:ln>
                          <a:solidFill>
                            <a:schemeClr val="bg2"/>
                          </a:solidFill>
                          <a:effectLst/>
                          <a:latin typeface="Arial" pitchFamily="1" charset="0"/>
                          <a:ea typeface="Times New Roman" pitchFamily="1" charset="0"/>
                          <a:cs typeface="Times New Roman" pitchFamily="1" charset="0"/>
                        </a:rPr>
                        <a:t>? Enzyme dysfunction</a:t>
                      </a:r>
                      <a:endParaRPr kumimoji="0" lang="en-GB" sz="1800" b="0" i="0" u="none" strike="noStrike" cap="none" normalizeH="0" baseline="0">
                        <a:ln>
                          <a:noFill/>
                        </a:ln>
                        <a:solidFill>
                          <a:schemeClr val="bg2"/>
                        </a:solidFill>
                        <a:effectLst/>
                        <a:latin typeface="Arial" pitchFamily="1" charset="0"/>
                        <a:ea typeface="Arial" pitchFamily="1" charset="0"/>
                        <a:cs typeface="Arial" pitchFamily="1"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a:ln>
                            <a:noFill/>
                          </a:ln>
                          <a:solidFill>
                            <a:schemeClr val="bg2"/>
                          </a:solidFill>
                          <a:effectLst/>
                          <a:latin typeface="Arial" pitchFamily="1" charset="0"/>
                          <a:ea typeface="Times New Roman" pitchFamily="1" charset="0"/>
                          <a:cs typeface="Times New Roman" pitchFamily="1" charset="0"/>
                        </a:rPr>
                        <a:t>Growth Hormone levels</a:t>
                      </a:r>
                      <a:endParaRPr kumimoji="0" lang="en-GB" sz="1800" b="0" i="0" u="none" strike="noStrike" cap="none" normalizeH="0" baseline="0">
                        <a:ln>
                          <a:noFill/>
                        </a:ln>
                        <a:solidFill>
                          <a:schemeClr val="bg2"/>
                        </a:solidFill>
                        <a:effectLst/>
                        <a:latin typeface="Arial" pitchFamily="1" charset="0"/>
                        <a:ea typeface="Arial" pitchFamily="1" charset="0"/>
                        <a:cs typeface="Arial" pitchFamily="1"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a:ln>
                            <a:noFill/>
                          </a:ln>
                          <a:solidFill>
                            <a:schemeClr val="bg2"/>
                          </a:solidFill>
                          <a:effectLst/>
                          <a:latin typeface="Arial" pitchFamily="1" charset="0"/>
                          <a:ea typeface="Times New Roman" pitchFamily="1" charset="0"/>
                          <a:cs typeface="Times New Roman" pitchFamily="1" charset="0"/>
                        </a:rPr>
                        <a:t>Growth deficiency</a:t>
                      </a:r>
                      <a:endParaRPr kumimoji="0" lang="en-GB" sz="1800" b="0" i="0" u="none" strike="noStrike" cap="none" normalizeH="0" baseline="0">
                        <a:ln>
                          <a:noFill/>
                        </a:ln>
                        <a:solidFill>
                          <a:schemeClr val="bg2"/>
                        </a:solidFill>
                        <a:effectLst/>
                        <a:latin typeface="Arial" pitchFamily="1" charset="0"/>
                        <a:ea typeface="Arial" pitchFamily="1" charset="0"/>
                        <a:cs typeface="Arial" pitchFamily="1" charset="0"/>
                      </a:endParaRPr>
                    </a:p>
                  </a:txBody>
                  <a:tcPr anchor="b" horzOverflow="overflow">
                    <a:lnL>
                      <a:noFill/>
                    </a:lnL>
                    <a:lnR cap="flat">
                      <a:noFill/>
                    </a:lnR>
                    <a:lnT>
                      <a:noFill/>
                    </a:lnT>
                    <a:lnB>
                      <a:noFill/>
                    </a:lnB>
                    <a:lnTlToBr>
                      <a:noFill/>
                    </a:lnTlToBr>
                    <a:lnBlToTr>
                      <a:noFill/>
                    </a:lnBlToTr>
                    <a:noFill/>
                  </a:tcPr>
                </a:tc>
              </a:tr>
              <a:tr h="228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a:ln>
                            <a:noFill/>
                          </a:ln>
                          <a:solidFill>
                            <a:schemeClr val="bg2"/>
                          </a:solidFill>
                          <a:effectLst/>
                          <a:latin typeface="Arial" pitchFamily="1" charset="0"/>
                          <a:ea typeface="Times New Roman" pitchFamily="1" charset="0"/>
                          <a:cs typeface="Times New Roman" pitchFamily="1" charset="0"/>
                        </a:rPr>
                        <a:t>? Enzyme dysfunction</a:t>
                      </a:r>
                      <a:endParaRPr kumimoji="0" lang="en-GB" sz="1800" b="0" i="0" u="none" strike="noStrike" cap="none" normalizeH="0" baseline="0">
                        <a:ln>
                          <a:noFill/>
                        </a:ln>
                        <a:solidFill>
                          <a:schemeClr val="bg2"/>
                        </a:solidFill>
                        <a:effectLst/>
                        <a:latin typeface="Arial" pitchFamily="1" charset="0"/>
                        <a:ea typeface="Arial" pitchFamily="1" charset="0"/>
                        <a:cs typeface="Arial" pitchFamily="1"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a:ln>
                            <a:noFill/>
                          </a:ln>
                          <a:solidFill>
                            <a:schemeClr val="bg2"/>
                          </a:solidFill>
                          <a:effectLst/>
                          <a:latin typeface="Arial" pitchFamily="1" charset="0"/>
                          <a:ea typeface="Times New Roman" pitchFamily="1" charset="0"/>
                          <a:cs typeface="Times New Roman" pitchFamily="1" charset="0"/>
                        </a:rPr>
                        <a:t>? Hormone deficiencies</a:t>
                      </a:r>
                      <a:endParaRPr kumimoji="0" lang="en-GB" sz="1800" b="0" i="0" u="none" strike="noStrike" cap="none" normalizeH="0" baseline="0">
                        <a:ln>
                          <a:noFill/>
                        </a:ln>
                        <a:solidFill>
                          <a:schemeClr val="bg2"/>
                        </a:solidFill>
                        <a:effectLst/>
                        <a:latin typeface="Arial" pitchFamily="1" charset="0"/>
                        <a:ea typeface="Arial" pitchFamily="1" charset="0"/>
                        <a:cs typeface="Arial" pitchFamily="1"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a:ln>
                            <a:noFill/>
                          </a:ln>
                          <a:solidFill>
                            <a:schemeClr val="bg2"/>
                          </a:solidFill>
                          <a:effectLst/>
                          <a:latin typeface="Arial" pitchFamily="1" charset="0"/>
                          <a:ea typeface="Times New Roman" pitchFamily="1" charset="0"/>
                          <a:cs typeface="Times New Roman" pitchFamily="1" charset="0"/>
                        </a:rPr>
                        <a:t>Delayed Sexual Maturation</a:t>
                      </a:r>
                      <a:endParaRPr kumimoji="0" lang="en-GB" sz="1800" b="0" i="0" u="none" strike="noStrike" cap="none" normalizeH="0" baseline="0">
                        <a:ln>
                          <a:noFill/>
                        </a:ln>
                        <a:solidFill>
                          <a:schemeClr val="bg2"/>
                        </a:solidFill>
                        <a:effectLst/>
                        <a:latin typeface="Arial" pitchFamily="1" charset="0"/>
                        <a:ea typeface="Arial" pitchFamily="1" charset="0"/>
                        <a:cs typeface="Arial" pitchFamily="1" charset="0"/>
                      </a:endParaRPr>
                    </a:p>
                  </a:txBody>
                  <a:tcPr anchor="b" horzOverflow="overflow">
                    <a:lnL>
                      <a:noFill/>
                    </a:lnL>
                    <a:lnR cap="flat">
                      <a:noFill/>
                    </a:lnR>
                    <a:lnT>
                      <a:noFill/>
                    </a:lnT>
                    <a:lnB>
                      <a:noFill/>
                    </a:lnB>
                    <a:lnTlToBr>
                      <a:noFill/>
                    </a:lnTlToBr>
                    <a:lnBlToTr>
                      <a:noFill/>
                    </a:lnBlToTr>
                    <a:noFill/>
                  </a:tcPr>
                </a:tc>
              </a:tr>
              <a:tr h="228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a:ln>
                            <a:noFill/>
                          </a:ln>
                          <a:solidFill>
                            <a:schemeClr val="bg2"/>
                          </a:solidFill>
                          <a:effectLst/>
                          <a:latin typeface="Arial" pitchFamily="1" charset="0"/>
                          <a:ea typeface="Times New Roman" pitchFamily="1" charset="0"/>
                          <a:cs typeface="Times New Roman" pitchFamily="1" charset="0"/>
                        </a:rPr>
                        <a:t>Aromatase</a:t>
                      </a:r>
                      <a:endParaRPr kumimoji="0" lang="en-GB" sz="1800" b="0" i="0" u="none" strike="noStrike" cap="none" normalizeH="0" baseline="0">
                        <a:ln>
                          <a:noFill/>
                        </a:ln>
                        <a:solidFill>
                          <a:schemeClr val="bg2"/>
                        </a:solidFill>
                        <a:effectLst/>
                        <a:latin typeface="Arial" pitchFamily="1" charset="0"/>
                        <a:ea typeface="Arial" pitchFamily="1" charset="0"/>
                        <a:cs typeface="Arial" pitchFamily="1" charset="0"/>
                      </a:endParaRPr>
                    </a:p>
                  </a:txBody>
                  <a:tcPr anchor="b"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a:ln>
                            <a:noFill/>
                          </a:ln>
                          <a:solidFill>
                            <a:schemeClr val="bg2"/>
                          </a:solidFill>
                          <a:effectLst/>
                          <a:latin typeface="Arial" pitchFamily="1" charset="0"/>
                          <a:ea typeface="Times New Roman" pitchFamily="1" charset="0"/>
                          <a:cs typeface="Times New Roman" pitchFamily="1" charset="0"/>
                        </a:rPr>
                        <a:t>Convert Testosterone to Estrogens</a:t>
                      </a:r>
                      <a:endParaRPr kumimoji="0" lang="en-GB" sz="1800" b="0" i="0" u="none" strike="noStrike" cap="none" normalizeH="0" baseline="0">
                        <a:ln>
                          <a:noFill/>
                        </a:ln>
                        <a:solidFill>
                          <a:schemeClr val="bg2"/>
                        </a:solidFill>
                        <a:effectLst/>
                        <a:latin typeface="Arial" pitchFamily="1" charset="0"/>
                        <a:ea typeface="Arial" pitchFamily="1" charset="0"/>
                        <a:cs typeface="Arial" pitchFamily="1" charset="0"/>
                      </a:endParaRPr>
                    </a:p>
                  </a:txBody>
                  <a:tcPr anchor="b"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a:ln>
                            <a:noFill/>
                          </a:ln>
                          <a:solidFill>
                            <a:schemeClr val="bg2"/>
                          </a:solidFill>
                          <a:effectLst/>
                          <a:latin typeface="Arial" pitchFamily="1" charset="0"/>
                          <a:ea typeface="Times New Roman" pitchFamily="1" charset="0"/>
                          <a:cs typeface="Times New Roman" pitchFamily="1" charset="0"/>
                        </a:rPr>
                        <a:t>Prostatic Hypertrophy Male dysfunction</a:t>
                      </a:r>
                      <a:endParaRPr kumimoji="0" lang="en-GB" sz="1800" b="0" i="0" u="none" strike="noStrike" cap="none" normalizeH="0" baseline="0">
                        <a:ln>
                          <a:noFill/>
                        </a:ln>
                        <a:solidFill>
                          <a:schemeClr val="bg2"/>
                        </a:solidFill>
                        <a:effectLst/>
                        <a:latin typeface="Arial" pitchFamily="1" charset="0"/>
                        <a:ea typeface="Arial" pitchFamily="1" charset="0"/>
                        <a:cs typeface="Arial" pitchFamily="1" charset="0"/>
                      </a:endParaRPr>
                    </a:p>
                  </a:txBody>
                  <a:tcPr anchor="b" horzOverflow="overflow">
                    <a:lnL>
                      <a:noFill/>
                    </a:lnL>
                    <a:lnR cap="flat">
                      <a:noFill/>
                    </a:lnR>
                    <a:lnT>
                      <a:noFill/>
                    </a:lnT>
                    <a:lnB cap="flat">
                      <a:noFill/>
                    </a:lnB>
                    <a:lnTlToBr>
                      <a:noFill/>
                    </a:lnTlToBr>
                    <a:lnBlToTr>
                      <a:noFill/>
                    </a:lnBlToTr>
                    <a:noFill/>
                  </a:tcPr>
                </a:tc>
              </a:tr>
            </a:tbl>
          </a:graphicData>
        </a:graphic>
      </p:graphicFrame>
      <p:sp>
        <p:nvSpPr>
          <p:cNvPr id="29745" name="Rectangle 435"/>
          <p:cNvSpPr>
            <a:spLocks noChangeArrowheads="1"/>
          </p:cNvSpPr>
          <p:nvPr/>
        </p:nvSpPr>
        <p:spPr bwMode="auto">
          <a:xfrm>
            <a:off x="0" y="5581650"/>
            <a:ext cx="184150" cy="366713"/>
          </a:xfrm>
          <a:prstGeom prst="rect">
            <a:avLst/>
          </a:prstGeom>
          <a:noFill/>
          <a:ln w="9525">
            <a:noFill/>
            <a:miter lim="800000"/>
            <a:headEnd/>
            <a:tailEnd/>
          </a:ln>
        </p:spPr>
        <p:txBody>
          <a:bodyPr wrap="none" anchor="ctr">
            <a:prstTxWarp prst="textNoShape">
              <a:avLst/>
            </a:prstTxWarp>
            <a:spAutoFit/>
          </a:bodyPr>
          <a:lstStyle/>
          <a:p>
            <a:endParaRPr lang="en-US">
              <a:solidFill>
                <a:schemeClr val="bg2"/>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106" name="Rectangle 2"/>
          <p:cNvSpPr>
            <a:spLocks noGrp="1" noRot="1" noChangeArrowheads="1"/>
          </p:cNvSpPr>
          <p:nvPr>
            <p:ph type="title"/>
          </p:nvPr>
        </p:nvSpPr>
        <p:spPr>
          <a:xfrm>
            <a:off x="323850" y="260350"/>
            <a:ext cx="8510588" cy="865188"/>
          </a:xfrm>
        </p:spPr>
        <p:txBody>
          <a:bodyPr/>
          <a:lstStyle/>
          <a:p>
            <a:pPr eaLnBrk="1" hangingPunct="1">
              <a:defRPr/>
            </a:pPr>
            <a:r>
              <a:rPr lang="en-IE"/>
              <a:t>Functions of Copper</a:t>
            </a:r>
            <a:endParaRPr lang="en-GB"/>
          </a:p>
        </p:txBody>
      </p:sp>
      <p:sp>
        <p:nvSpPr>
          <p:cNvPr id="47107" name="Rectangle 3"/>
          <p:cNvSpPr>
            <a:spLocks noGrp="1" noRot="1" noChangeArrowheads="1"/>
          </p:cNvSpPr>
          <p:nvPr>
            <p:ph type="body" idx="1"/>
          </p:nvPr>
        </p:nvSpPr>
        <p:spPr/>
        <p:txBody>
          <a:bodyPr/>
          <a:lstStyle/>
          <a:p>
            <a:pPr eaLnBrk="1" hangingPunct="1">
              <a:lnSpc>
                <a:spcPct val="80000"/>
              </a:lnSpc>
              <a:defRPr/>
            </a:pPr>
            <a:r>
              <a:rPr lang="en-IE" sz="2800" dirty="0"/>
              <a:t>Cofactor for enzyme Superoxide Dismutase, which converts potentially harmful superoxide anions.</a:t>
            </a:r>
          </a:p>
          <a:p>
            <a:pPr eaLnBrk="1" hangingPunct="1">
              <a:lnSpc>
                <a:spcPct val="80000"/>
              </a:lnSpc>
              <a:defRPr/>
            </a:pPr>
            <a:r>
              <a:rPr lang="en-IE" sz="2800" dirty="0"/>
              <a:t>Cofactor for Oxygenases, including Cytochrome Oxidase in the Electron Transport Chain</a:t>
            </a:r>
          </a:p>
          <a:p>
            <a:pPr eaLnBrk="1" hangingPunct="1">
              <a:lnSpc>
                <a:spcPct val="80000"/>
              </a:lnSpc>
              <a:defRPr/>
            </a:pPr>
            <a:r>
              <a:rPr lang="en-IE" sz="2800" dirty="0"/>
              <a:t>Cofactor for Lysyl Oxidase for cross-linking of Collagen and Elastin</a:t>
            </a:r>
          </a:p>
          <a:p>
            <a:pPr eaLnBrk="1" hangingPunct="1">
              <a:lnSpc>
                <a:spcPct val="80000"/>
              </a:lnSpc>
              <a:defRPr/>
            </a:pPr>
            <a:endParaRPr lang="en-IE" sz="2800" dirty="0"/>
          </a:p>
          <a:p>
            <a:pPr eaLnBrk="1" hangingPunct="1">
              <a:lnSpc>
                <a:spcPct val="80000"/>
              </a:lnSpc>
              <a:defRPr/>
            </a:pPr>
            <a:r>
              <a:rPr lang="en-IE" sz="2800" dirty="0"/>
              <a:t>Chromium</a:t>
            </a:r>
          </a:p>
          <a:p>
            <a:pPr eaLnBrk="1" hangingPunct="1">
              <a:lnSpc>
                <a:spcPct val="80000"/>
              </a:lnSpc>
              <a:defRPr/>
            </a:pPr>
            <a:r>
              <a:rPr lang="en-IE" sz="2800" dirty="0"/>
              <a:t>Iron</a:t>
            </a:r>
          </a:p>
          <a:p>
            <a:pPr eaLnBrk="1" hangingPunct="1">
              <a:lnSpc>
                <a:spcPct val="80000"/>
              </a:lnSpc>
              <a:defRPr/>
            </a:pPr>
            <a:r>
              <a:rPr lang="en-IE" sz="2800" dirty="0"/>
              <a:t>Iodine</a:t>
            </a:r>
            <a:endParaRPr lang="en-GB" sz="2800" dirty="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571" name="Rectangle 419"/>
          <p:cNvSpPr>
            <a:spLocks noGrp="1" noRot="1" noChangeArrowheads="1"/>
          </p:cNvSpPr>
          <p:nvPr>
            <p:ph type="title"/>
          </p:nvPr>
        </p:nvSpPr>
        <p:spPr>
          <a:xfrm>
            <a:off x="301625" y="228600"/>
            <a:ext cx="8510588" cy="679450"/>
          </a:xfrm>
        </p:spPr>
        <p:txBody>
          <a:bodyPr/>
          <a:lstStyle/>
          <a:p>
            <a:pPr eaLnBrk="1" hangingPunct="1">
              <a:defRPr/>
            </a:pPr>
            <a:r>
              <a:rPr lang="en-IE" sz="2800" b="1" dirty="0"/>
              <a:t>Functions of Iron</a:t>
            </a:r>
            <a:endParaRPr lang="en-GB" sz="2800" b="1" dirty="0"/>
          </a:p>
        </p:txBody>
      </p:sp>
      <p:graphicFrame>
        <p:nvGraphicFramePr>
          <p:cNvPr id="49632" name="Group 480"/>
          <p:cNvGraphicFramePr>
            <a:graphicFrameLocks noGrp="1"/>
          </p:cNvGraphicFramePr>
          <p:nvPr>
            <p:ph idx="1"/>
          </p:nvPr>
        </p:nvGraphicFramePr>
        <p:xfrm>
          <a:off x="0" y="838200"/>
          <a:ext cx="9143999" cy="6014452"/>
        </p:xfrm>
        <a:graphic>
          <a:graphicData uri="http://schemas.openxmlformats.org/drawingml/2006/table">
            <a:tbl>
              <a:tblPr/>
              <a:tblGrid>
                <a:gridCol w="2819399"/>
                <a:gridCol w="2819400"/>
                <a:gridCol w="3505200"/>
              </a:tblGrid>
              <a:tr h="38658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US" sz="20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Enzyme/Reaction</a:t>
                      </a:r>
                      <a:endParaRPr kumimoji="0" lang="en-US" sz="2000" b="1" i="0" u="none" strike="noStrike" cap="none" normalizeH="0" baseline="0" dirty="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IE" sz="2000" b="1" i="0" u="none" strike="noStrike" cap="none" normalizeH="0" baseline="0" dirty="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Normal Function</a:t>
                      </a:r>
                      <a:endParaRPr kumimoji="0" lang="en-GB" sz="2000" b="1" i="0" u="none" strike="noStrike" cap="none" normalizeH="0" baseline="0" dirty="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IE" sz="2000" b="1" i="0" u="none" strike="noStrike" cap="none" normalizeH="0" baseline="0" dirty="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Deficiency</a:t>
                      </a:r>
                      <a:endParaRPr kumimoji="0" lang="en-GB" sz="2000" b="1" i="0" u="none" strike="noStrike" cap="none" normalizeH="0" baseline="0" dirty="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447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IE" sz="18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Ribonucleotide Reductase</a:t>
                      </a:r>
                      <a:endParaRPr kumimoji="0" lang="en-GB" sz="1800" b="1" i="0" u="none" strike="noStrike" cap="none" normalizeH="0" baseline="0" dirty="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IE" sz="1800" b="1" i="0" u="none" strike="noStrike" cap="none" normalizeH="0" baseline="0" dirty="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DNA synthesis</a:t>
                      </a:r>
                      <a:endParaRPr kumimoji="0" lang="en-GB" sz="1800" b="1" i="0" u="none" strike="noStrike" cap="none" normalizeH="0" baseline="0" dirty="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IE" sz="1800" b="1" i="0" u="none" strike="noStrike" cap="none" normalizeH="0" baseline="0" dirty="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Various Problems</a:t>
                      </a:r>
                      <a:endParaRPr kumimoji="0" lang="en-GB" sz="1800" b="1" i="0" u="none" strike="noStrike" cap="none" normalizeH="0" baseline="0" dirty="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8787">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US" sz="1800" b="1" i="0" u="none" strike="noStrike" cap="none" normalizeH="0" baseline="0" dirty="0" err="1"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Myeloperoxidase</a:t>
                      </a:r>
                      <a:endParaRPr kumimoji="0" lang="en-US" sz="1800" b="1" i="0" u="none" strike="noStrike" cap="none" normalizeH="0" baseline="0" dirty="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US" sz="1800" b="1" i="0" u="none" strike="noStrike" cap="none" normalizeH="0" baseline="0" dirty="0" err="1"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Leucocyte</a:t>
                      </a: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 Activity</a:t>
                      </a:r>
                      <a:endParaRPr kumimoji="0" lang="en-US" sz="1800" b="1" i="0" u="none" strike="noStrike" cap="none" normalizeH="0" baseline="0" dirty="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Impaired bacterial immunity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447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US" sz="1800" b="1" i="0" u="none" strike="noStrike" cap="none" normalizeH="0" baseline="0" dirty="0" err="1"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Catalase</a:t>
                      </a:r>
                      <a:endParaRPr kumimoji="0" lang="en-US" sz="1800" b="1" i="0" u="none" strike="noStrike" cap="none" normalizeH="0" baseline="0" dirty="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Degradation of Peroxide</a:t>
                      </a:r>
                      <a:endParaRPr kumimoji="0" lang="en-US" sz="1800" b="1" i="0" u="none" strike="noStrike" cap="none" normalizeH="0" baseline="0" dirty="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Tissue/ metabolite damage</a:t>
                      </a:r>
                      <a:endParaRPr kumimoji="0" lang="en-US" sz="1800" b="1" i="0" u="none" strike="noStrike" cap="none" normalizeH="0" baseline="0" dirty="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88607">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Tryptophan </a:t>
                      </a:r>
                      <a:r>
                        <a:rPr kumimoji="0" lang="en-US" sz="1800" b="1" i="0" u="none" strike="noStrike" cap="none" normalizeH="0" baseline="0" dirty="0" err="1"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Hydroxylase</a:t>
                      </a: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 &amp;Tyrosine </a:t>
                      </a:r>
                      <a:r>
                        <a:rPr kumimoji="0" lang="en-US" sz="1800" b="1" i="0" u="none" strike="noStrike" cap="none" normalizeH="0" baseline="0" dirty="0" err="1"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Hydroxylase</a:t>
                      </a:r>
                      <a:endParaRPr kumimoji="0" lang="en-US" sz="1800" b="1" i="0" u="none" strike="noStrike" cap="none" normalizeH="0" baseline="0" dirty="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Dopamine and Serotonin formation</a:t>
                      </a:r>
                      <a:endParaRPr kumimoji="0" lang="en-US" sz="1800" b="1" i="0" u="none" strike="noStrike" cap="none" normalizeH="0" baseline="0" dirty="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Neurological disorders</a:t>
                      </a:r>
                      <a:endParaRPr kumimoji="0" lang="en-US" sz="1800" b="1" i="0" u="none" strike="noStrike" cap="none" normalizeH="0" baseline="0" dirty="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447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Tryptophan </a:t>
                      </a:r>
                      <a:r>
                        <a:rPr kumimoji="0" lang="en-US" sz="1800" b="1" i="0" u="none" strike="noStrike" cap="none" normalizeH="0" baseline="0" dirty="0" err="1"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Oxygenase</a:t>
                      </a:r>
                      <a:endParaRPr kumimoji="0" lang="en-US" sz="1800" b="1" i="0" u="none" strike="noStrike" cap="none" normalizeH="0" baseline="0" dirty="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Tryptophan Degradation </a:t>
                      </a:r>
                      <a:endParaRPr kumimoji="0" lang="en-US" sz="1800" b="1" i="0" u="none" strike="noStrike" cap="none" normalizeH="0" baseline="0" dirty="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Perception and Mood Changes ?Schizophrenia</a:t>
                      </a:r>
                      <a:endParaRPr kumimoji="0" lang="en-US" sz="1800" b="1" i="0" u="none" strike="noStrike" cap="none" normalizeH="0" baseline="0" dirty="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88607">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Electron Transport and Oxidative </a:t>
                      </a:r>
                      <a:r>
                        <a:rPr kumimoji="0" lang="en-US" sz="1800" b="1" i="0" u="none" strike="noStrike" cap="none" normalizeH="0" baseline="0" dirty="0" err="1"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Phosphorylation</a:t>
                      </a:r>
                      <a:endParaRPr kumimoji="0" lang="en-US" sz="1800" b="1" i="0" u="none" strike="noStrike" cap="none" normalizeH="0" baseline="0" dirty="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Production of ATP and Energy</a:t>
                      </a:r>
                      <a:endParaRPr kumimoji="0" lang="en-US" sz="1800" b="1" i="0" u="none" strike="noStrike" cap="none" normalizeH="0" baseline="0" dirty="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Impaired Cellular Metabolism</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endParaRPr kumimoji="0" lang="en-US" sz="1800" b="1" i="0" u="none" strike="noStrike" cap="none" normalizeH="0" baseline="0" dirty="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0931">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US" sz="2000" b="1" i="0" u="none" strike="noStrike" cap="none" normalizeH="0" baseline="0" dirty="0" err="1"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Cytochrome</a:t>
                      </a:r>
                      <a:r>
                        <a:rPr kumimoji="0" lang="en-US" sz="20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 P450</a:t>
                      </a:r>
                      <a:endParaRPr kumimoji="0" lang="en-US" sz="2000" b="1" i="0" u="none" strike="noStrike" cap="none" normalizeH="0" baseline="0" dirty="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US" sz="20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Detoxification</a:t>
                      </a:r>
                      <a:endParaRPr kumimoji="0" lang="en-US" sz="2000" b="1" i="0" u="none" strike="noStrike" cap="none" normalizeH="0" baseline="0" dirty="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US" sz="20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Damage from Toxins</a:t>
                      </a:r>
                      <a:endParaRPr kumimoji="0" lang="en-US" sz="2000" b="1" i="0" u="none" strike="noStrike" cap="none" normalizeH="0" baseline="0" dirty="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226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US" sz="20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Hemoglobin Formation</a:t>
                      </a:r>
                      <a:endParaRPr kumimoji="0" lang="en-US" sz="2000" b="1" i="0" u="none" strike="noStrike" cap="none" normalizeH="0" baseline="0" dirty="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US" sz="20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Respiration</a:t>
                      </a:r>
                      <a:endParaRPr kumimoji="0" lang="en-US" sz="2000" b="1" i="0" u="none" strike="noStrike" cap="none" normalizeH="0" baseline="0" dirty="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US" sz="20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Anemia, Lack of energy</a:t>
                      </a:r>
                      <a:endParaRPr kumimoji="0" lang="en-US" sz="2000" b="1" i="0" u="none" strike="noStrike" cap="none" normalizeH="0" baseline="0" dirty="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571" name="Rectangle 419"/>
          <p:cNvSpPr>
            <a:spLocks noGrp="1" noRot="1" noChangeArrowheads="1"/>
          </p:cNvSpPr>
          <p:nvPr>
            <p:ph type="title"/>
          </p:nvPr>
        </p:nvSpPr>
        <p:spPr>
          <a:xfrm>
            <a:off x="301625" y="228600"/>
            <a:ext cx="8510588" cy="679450"/>
          </a:xfrm>
        </p:spPr>
        <p:txBody>
          <a:bodyPr/>
          <a:lstStyle/>
          <a:p>
            <a:pPr eaLnBrk="1" hangingPunct="1">
              <a:defRPr/>
            </a:pPr>
            <a:r>
              <a:rPr lang="en-IE" sz="2800" b="1" dirty="0"/>
              <a:t>Functions of</a:t>
            </a:r>
            <a:r>
              <a:rPr lang="en-IE" sz="2800" b="1" dirty="0" smtClean="0"/>
              <a:t> Copper</a:t>
            </a:r>
            <a:endParaRPr lang="en-GB" sz="2800" b="1" dirty="0"/>
          </a:p>
        </p:txBody>
      </p:sp>
      <p:graphicFrame>
        <p:nvGraphicFramePr>
          <p:cNvPr id="49632" name="Group 480"/>
          <p:cNvGraphicFramePr>
            <a:graphicFrameLocks noGrp="1"/>
          </p:cNvGraphicFramePr>
          <p:nvPr>
            <p:ph idx="1"/>
          </p:nvPr>
        </p:nvGraphicFramePr>
        <p:xfrm>
          <a:off x="0" y="838200"/>
          <a:ext cx="9143999" cy="6074154"/>
        </p:xfrm>
        <a:graphic>
          <a:graphicData uri="http://schemas.openxmlformats.org/drawingml/2006/table">
            <a:tbl>
              <a:tblPr/>
              <a:tblGrid>
                <a:gridCol w="2819399"/>
                <a:gridCol w="2819400"/>
                <a:gridCol w="3505200"/>
              </a:tblGrid>
              <a:tr h="38658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US" sz="20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Enzyme/Reaction</a:t>
                      </a:r>
                      <a:endParaRPr kumimoji="0" lang="en-US" sz="2000" b="1" i="0" u="none" strike="noStrike" cap="none" normalizeH="0" baseline="0" dirty="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IE" sz="2000" b="1" i="0" u="none" strike="noStrike" cap="none" normalizeH="0" baseline="0" dirty="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Normal Function</a:t>
                      </a:r>
                      <a:endParaRPr kumimoji="0" lang="en-GB" sz="2000" b="1" i="0" u="none" strike="noStrike" cap="none" normalizeH="0" baseline="0" dirty="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IE" sz="2000" b="1" i="0" u="none" strike="noStrike" cap="none" normalizeH="0" baseline="0" dirty="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Deficiency</a:t>
                      </a:r>
                      <a:endParaRPr kumimoji="0" lang="en-GB" sz="2000" b="1" i="0" u="none" strike="noStrike" cap="none" normalizeH="0" baseline="0" dirty="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436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IE" sz="18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Cytochrome Oxidase  </a:t>
                      </a:r>
                      <a:r>
                        <a:rPr kumimoji="0" lang="en-GB" sz="18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        </a:t>
                      </a:r>
                      <a:endParaRPr kumimoji="0" lang="en-GB" sz="1800" b="1" i="0" u="none" strike="noStrike" cap="none" normalizeH="0" baseline="0" dirty="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IE" sz="18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Energy production</a:t>
                      </a:r>
                      <a:endParaRPr kumimoji="0" lang="en-GB" sz="1800" b="1" i="0" u="none" strike="noStrike" cap="none" normalizeH="0" baseline="0" dirty="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IE" sz="18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Lack of Energy</a:t>
                      </a:r>
                      <a:endParaRPr kumimoji="0" lang="en-GB" sz="1800" b="1" i="0" u="none" strike="noStrike" cap="none" normalizeH="0" baseline="0" dirty="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8787">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Superoxide Dismutase</a:t>
                      </a:r>
                      <a:endParaRPr kumimoji="0" lang="en-US" sz="1800" b="1" i="0" u="none" strike="noStrike" cap="none" normalizeH="0" baseline="0" dirty="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US" sz="1800" b="1" i="0" u="none" strike="noStrike" cap="none" normalizeH="0" baseline="0" dirty="0" err="1"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Metab</a:t>
                      </a: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 Free radicals</a:t>
                      </a:r>
                      <a:endParaRPr kumimoji="0" lang="en-US" sz="1800" b="1" i="0" u="none" strike="noStrike" cap="none" normalizeH="0" baseline="0" dirty="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Toxic damage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447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US" sz="1800" b="1" i="0" u="none" strike="noStrike" cap="none" normalizeH="0" baseline="0" dirty="0" err="1"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Lysyl</a:t>
                      </a: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 </a:t>
                      </a:r>
                      <a:r>
                        <a:rPr kumimoji="0" lang="en-US" sz="1800" b="1" i="0" u="none" strike="noStrike" cap="none" normalizeH="0" baseline="0" dirty="0" err="1"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Oxidase</a:t>
                      </a:r>
                      <a:endParaRPr kumimoji="0" lang="en-US" sz="1800" b="1" i="0" u="none" strike="noStrike" cap="none" normalizeH="0" baseline="0" dirty="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US" sz="1800" b="1" i="0" u="none" strike="noStrike" cap="none" normalizeH="0" baseline="0" dirty="0" err="1"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Crosslinking</a:t>
                      </a: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 Collagen and </a:t>
                      </a:r>
                      <a:r>
                        <a:rPr kumimoji="0" lang="en-US" sz="1800" b="1" i="0" u="none" strike="noStrike" cap="none" normalizeH="0" baseline="0" dirty="0" err="1"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Elastin</a:t>
                      </a:r>
                      <a:endParaRPr kumimoji="0" lang="en-US" sz="1800" b="1" i="0" u="none" strike="noStrike" cap="none" normalizeH="0" baseline="0" dirty="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Defective connective tissue. Aneurisms  </a:t>
                      </a:r>
                      <a:endParaRPr kumimoji="0" lang="en-US" sz="1800" b="1" i="0" u="none" strike="noStrike" cap="none" normalizeH="0" baseline="0" dirty="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88607">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Dopamine beta </a:t>
                      </a:r>
                      <a:r>
                        <a:rPr kumimoji="0" lang="en-US" sz="1800" b="1" i="0" u="none" strike="noStrike" cap="none" normalizeH="0" baseline="0" dirty="0" err="1"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Hydroxylase</a:t>
                      </a:r>
                      <a:endParaRPr kumimoji="0" lang="en-US" sz="1800" b="1" i="0" u="none" strike="noStrike" cap="none" normalizeH="0" baseline="0" dirty="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Catecholamine Production</a:t>
                      </a:r>
                      <a:endParaRPr kumimoji="0" lang="en-US" sz="1800" b="1" i="0" u="none" strike="noStrike" cap="none" normalizeH="0" baseline="0" dirty="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Neurological and adrenergic problems</a:t>
                      </a:r>
                      <a:endParaRPr kumimoji="0" lang="en-US" sz="1800" b="1" i="0" u="none" strike="noStrike" cap="none" normalizeH="0" baseline="0" dirty="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447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Amine  </a:t>
                      </a:r>
                      <a:r>
                        <a:rPr kumimoji="0" lang="en-US" sz="1800" b="1" i="0" u="none" strike="noStrike" cap="none" normalizeH="0" baseline="0" dirty="0" err="1"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Oxidases</a:t>
                      </a:r>
                      <a:endParaRPr kumimoji="0" lang="en-US" sz="1800" b="1" i="0" u="none" strike="noStrike" cap="none" normalizeH="0" baseline="0" dirty="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Inactivation of Histamine, </a:t>
                      </a:r>
                      <a:r>
                        <a:rPr kumimoji="0" lang="en-US" sz="1800" b="1" i="0" u="none" strike="noStrike" cap="none" normalizeH="0" baseline="0" dirty="0" err="1"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Tyramine</a:t>
                      </a: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 etc</a:t>
                      </a:r>
                      <a:endParaRPr kumimoji="0" lang="en-US" sz="1800" b="1" i="0" u="none" strike="noStrike" cap="none" normalizeH="0" baseline="0" dirty="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Hypersensitivity, Allergy Reactions</a:t>
                      </a:r>
                      <a:endParaRPr kumimoji="0" lang="en-US" sz="1800" b="1" i="0" u="none" strike="noStrike" cap="none" normalizeH="0" baseline="0" dirty="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9046">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US" sz="1800" b="1" i="0" u="none" strike="noStrike" cap="none" normalizeH="0" baseline="0" dirty="0" err="1"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Tyroinase</a:t>
                      </a:r>
                      <a:endPar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Alpha </a:t>
                      </a:r>
                      <a:r>
                        <a:rPr kumimoji="0" lang="en-US" sz="1800" b="1" i="0" u="none" strike="noStrike" cap="none" normalizeH="0" baseline="0" dirty="0" err="1"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Amidating</a:t>
                      </a: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 enzyme</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US" sz="1800" b="1" i="0" u="none" strike="noStrike" cap="none" normalizeH="0" baseline="0" dirty="0" err="1"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Phospholipid</a:t>
                      </a: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 Synthesis</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endPar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endPar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endParaRPr kumimoji="0" lang="en-US" sz="1800" b="1" i="0" u="none" strike="noStrike" cap="none" normalizeH="0" baseline="0" dirty="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Melanin Production</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Peptide Hormone Production</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Myelin </a:t>
                      </a:r>
                      <a:r>
                        <a:rPr kumimoji="0" lang="en-US" sz="1800" b="1" i="0" u="none" strike="noStrike" cap="none" normalizeH="0" baseline="0" dirty="0" err="1"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SheathFormation</a:t>
                      </a:r>
                      <a:endParaRPr kumimoji="0" lang="en-US" sz="1800" b="1" i="0" u="none" strike="noStrike" cap="none" normalizeH="0" baseline="0" dirty="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a:t>
                      </a:r>
                      <a:r>
                        <a:rPr kumimoji="0" lang="en-US" sz="1800" b="1" i="0" u="none" strike="noStrike" cap="none" normalizeH="0" baseline="0" dirty="0" err="1"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Vitilig</a:t>
                      </a:r>
                      <a:endPar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Unknown</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endPar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Neurological </a:t>
                      </a:r>
                      <a:r>
                        <a:rPr kumimoji="0" lang="en-US" sz="1800" b="1" i="0" u="none" strike="noStrike" cap="none" normalizeH="0" baseline="0" dirty="0" err="1"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Dise</a:t>
                      </a:r>
                      <a:endPar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1" charset="2"/>
                        <a:buNone/>
                        <a:tabLst/>
                      </a:pPr>
                      <a:endParaRPr kumimoji="0" lang="en-US" sz="1800" b="1" i="0" u="none" strike="noStrike" cap="none" normalizeH="0" baseline="0" dirty="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a:xfrm>
            <a:off x="323850" y="260350"/>
            <a:ext cx="8510588" cy="501650"/>
          </a:xfrm>
        </p:spPr>
        <p:txBody>
          <a:bodyPr/>
          <a:lstStyle/>
          <a:p>
            <a:pPr eaLnBrk="1" hangingPunct="1">
              <a:defRPr/>
            </a:pPr>
            <a:r>
              <a:rPr lang="en-IE" sz="4000" b="1"/>
              <a:t>Ethylene Thiourea</a:t>
            </a:r>
            <a:endParaRPr lang="en-GB" sz="4000" b="1"/>
          </a:p>
        </p:txBody>
      </p:sp>
      <p:sp>
        <p:nvSpPr>
          <p:cNvPr id="27651" name="Rectangle 3"/>
          <p:cNvSpPr>
            <a:spLocks noGrp="1" noRot="1" noChangeArrowheads="1"/>
          </p:cNvSpPr>
          <p:nvPr>
            <p:ph type="body" idx="1"/>
          </p:nvPr>
        </p:nvSpPr>
        <p:spPr>
          <a:xfrm>
            <a:off x="323850" y="981075"/>
            <a:ext cx="8540750" cy="3168650"/>
          </a:xfrm>
        </p:spPr>
        <p:txBody>
          <a:bodyPr/>
          <a:lstStyle/>
          <a:p>
            <a:pPr eaLnBrk="1" hangingPunct="1">
              <a:buFont typeface="Wingdings" pitchFamily="1" charset="2"/>
              <a:buNone/>
              <a:defRPr/>
            </a:pPr>
            <a:r>
              <a:rPr lang="en-IE"/>
              <a:t>Ethylene Thiourea is primarily used as a vulcanising agent for the production of Neoprene and Polyacrylate rubbers.</a:t>
            </a:r>
          </a:p>
          <a:p>
            <a:pPr eaLnBrk="1" hangingPunct="1">
              <a:buFont typeface="Wingdings" pitchFamily="1" charset="2"/>
              <a:buNone/>
              <a:defRPr/>
            </a:pPr>
            <a:r>
              <a:rPr lang="en-IE"/>
              <a:t>It is the main in-vivo metabolite of Maneb and many of the toxic effects of Maneb are attributed to Ethylene Thiourea</a:t>
            </a:r>
            <a:endParaRPr lang="en-GB"/>
          </a:p>
        </p:txBody>
      </p:sp>
      <p:pic>
        <p:nvPicPr>
          <p:cNvPr id="33796" name="Picture 5" descr="0910151706504466"/>
          <p:cNvPicPr>
            <a:picLocks noChangeAspect="1" noChangeArrowheads="1"/>
          </p:cNvPicPr>
          <p:nvPr/>
        </p:nvPicPr>
        <p:blipFill>
          <a:blip r:embed="rId2"/>
          <a:srcRect/>
          <a:stretch>
            <a:fillRect/>
          </a:stretch>
        </p:blipFill>
        <p:spPr bwMode="auto">
          <a:xfrm>
            <a:off x="1979613" y="4365625"/>
            <a:ext cx="4454525" cy="160655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Rectangle 2"/>
          <p:cNvSpPr>
            <a:spLocks noGrp="1" noRot="1" noChangeArrowheads="1"/>
          </p:cNvSpPr>
          <p:nvPr>
            <p:ph type="title"/>
          </p:nvPr>
        </p:nvSpPr>
        <p:spPr>
          <a:xfrm>
            <a:off x="301625" y="228600"/>
            <a:ext cx="8510588" cy="823913"/>
          </a:xfrm>
        </p:spPr>
        <p:txBody>
          <a:bodyPr/>
          <a:lstStyle/>
          <a:p>
            <a:pPr eaLnBrk="1" hangingPunct="1">
              <a:defRPr/>
            </a:pPr>
            <a:r>
              <a:rPr lang="en-IE" b="1"/>
              <a:t>Ethylene Thiourea - Toxicity</a:t>
            </a:r>
            <a:endParaRPr lang="en-GB" b="1"/>
          </a:p>
        </p:txBody>
      </p:sp>
      <p:sp>
        <p:nvSpPr>
          <p:cNvPr id="28675" name="Rectangle 3"/>
          <p:cNvSpPr>
            <a:spLocks noGrp="1" noRot="1" noChangeArrowheads="1"/>
          </p:cNvSpPr>
          <p:nvPr>
            <p:ph type="body" idx="1"/>
          </p:nvPr>
        </p:nvSpPr>
        <p:spPr>
          <a:xfrm>
            <a:off x="323850" y="1052513"/>
            <a:ext cx="8540750" cy="4854575"/>
          </a:xfrm>
        </p:spPr>
        <p:txBody>
          <a:bodyPr/>
          <a:lstStyle/>
          <a:p>
            <a:pPr eaLnBrk="1" hangingPunct="1">
              <a:lnSpc>
                <a:spcPct val="90000"/>
              </a:lnSpc>
              <a:buFont typeface="Wingdings" pitchFamily="1" charset="2"/>
              <a:buNone/>
              <a:defRPr/>
            </a:pPr>
            <a:r>
              <a:rPr lang="en-IE"/>
              <a:t>The following effects have been observed</a:t>
            </a:r>
          </a:p>
          <a:p>
            <a:pPr eaLnBrk="1" hangingPunct="1">
              <a:lnSpc>
                <a:spcPct val="90000"/>
              </a:lnSpc>
              <a:defRPr/>
            </a:pPr>
            <a:r>
              <a:rPr lang="en-IE"/>
              <a:t>Decreased p450 content and Aniline Hydroxylase activity in rat liver microsomes and the Yeast Saccharomyces Cerivisiae</a:t>
            </a:r>
          </a:p>
          <a:p>
            <a:pPr eaLnBrk="1" hangingPunct="1">
              <a:lnSpc>
                <a:spcPct val="90000"/>
              </a:lnSpc>
              <a:defRPr/>
            </a:pPr>
            <a:r>
              <a:rPr lang="en-IE"/>
              <a:t>Liver Toxicity and neoplasm (rat)</a:t>
            </a:r>
          </a:p>
          <a:p>
            <a:pPr eaLnBrk="1" hangingPunct="1">
              <a:lnSpc>
                <a:spcPct val="90000"/>
              </a:lnSpc>
              <a:defRPr/>
            </a:pPr>
            <a:r>
              <a:rPr lang="en-IE"/>
              <a:t>Thyroid dysfunction (rat)</a:t>
            </a:r>
          </a:p>
          <a:p>
            <a:pPr eaLnBrk="1" hangingPunct="1">
              <a:lnSpc>
                <a:spcPct val="90000"/>
              </a:lnSpc>
              <a:defRPr/>
            </a:pPr>
            <a:r>
              <a:rPr lang="en-IE"/>
              <a:t>Nervous system dysfunction (rat)</a:t>
            </a:r>
          </a:p>
          <a:p>
            <a:pPr eaLnBrk="1" hangingPunct="1">
              <a:lnSpc>
                <a:spcPct val="90000"/>
              </a:lnSpc>
              <a:defRPr/>
            </a:pPr>
            <a:r>
              <a:rPr lang="en-IE"/>
              <a:t>Teratogenic effects</a:t>
            </a:r>
          </a:p>
          <a:p>
            <a:pPr eaLnBrk="1" hangingPunct="1">
              <a:lnSpc>
                <a:spcPct val="90000"/>
              </a:lnSpc>
              <a:defRPr/>
            </a:pPr>
            <a:r>
              <a:rPr lang="en-IE"/>
              <a:t>Catalase Inhibition</a:t>
            </a:r>
          </a:p>
          <a:p>
            <a:pPr eaLnBrk="1" hangingPunct="1">
              <a:lnSpc>
                <a:spcPct val="90000"/>
              </a:lnSpc>
              <a:buFont typeface="Wingdings" pitchFamily="1" charset="2"/>
              <a:buNone/>
              <a:defRPr/>
            </a:pPr>
            <a:endParaRPr lang="en-GB"/>
          </a:p>
        </p:txBody>
      </p:sp>
      <p:sp>
        <p:nvSpPr>
          <p:cNvPr id="34820" name="Text Box 4"/>
          <p:cNvSpPr txBox="1">
            <a:spLocks noChangeArrowheads="1"/>
          </p:cNvSpPr>
          <p:nvPr/>
        </p:nvSpPr>
        <p:spPr bwMode="auto">
          <a:xfrm>
            <a:off x="358775" y="6237288"/>
            <a:ext cx="8785225" cy="366712"/>
          </a:xfrm>
          <a:prstGeom prst="rect">
            <a:avLst/>
          </a:prstGeom>
          <a:noFill/>
          <a:ln w="9525">
            <a:noFill/>
            <a:miter lim="800000"/>
            <a:headEnd/>
            <a:tailEnd/>
          </a:ln>
        </p:spPr>
        <p:txBody>
          <a:bodyPr>
            <a:prstTxWarp prst="textNoShape">
              <a:avLst/>
            </a:prstTxWarp>
            <a:spAutoFit/>
          </a:bodyPr>
          <a:lstStyle/>
          <a:p>
            <a:pPr>
              <a:spcBef>
                <a:spcPct val="50000"/>
              </a:spcBef>
            </a:pPr>
            <a:r>
              <a:rPr lang="en-GB" sz="1600">
                <a:hlinkClick r:id="rId2"/>
              </a:rPr>
              <a:t>http://resources.metapress.com/pdf-preview.axd?code=x0km1b2ypktndrcw&amp;size=largest</a:t>
            </a:r>
            <a:r>
              <a:rPr lang="en-GB"/>
              <a:t> </a:t>
            </a: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30" name="Rectangle 2"/>
          <p:cNvSpPr>
            <a:spLocks noGrp="1" noRot="1" noChangeArrowheads="1"/>
          </p:cNvSpPr>
          <p:nvPr>
            <p:ph type="title"/>
          </p:nvPr>
        </p:nvSpPr>
        <p:spPr>
          <a:xfrm>
            <a:off x="301625" y="228600"/>
            <a:ext cx="8510588" cy="896938"/>
          </a:xfrm>
        </p:spPr>
        <p:txBody>
          <a:bodyPr/>
          <a:lstStyle/>
          <a:p>
            <a:pPr eaLnBrk="1" hangingPunct="1">
              <a:defRPr/>
            </a:pPr>
            <a:r>
              <a:rPr lang="en-IE"/>
              <a:t>NonylPhenol Ethoxylate</a:t>
            </a:r>
            <a:endParaRPr lang="en-GB"/>
          </a:p>
        </p:txBody>
      </p:sp>
      <p:sp>
        <p:nvSpPr>
          <p:cNvPr id="48131" name="Rectangle 3"/>
          <p:cNvSpPr>
            <a:spLocks noGrp="1" noRot="1" noChangeArrowheads="1"/>
          </p:cNvSpPr>
          <p:nvPr>
            <p:ph type="body" idx="1"/>
          </p:nvPr>
        </p:nvSpPr>
        <p:spPr>
          <a:xfrm>
            <a:off x="301625" y="1268413"/>
            <a:ext cx="8540750" cy="5238750"/>
          </a:xfrm>
        </p:spPr>
        <p:txBody>
          <a:bodyPr/>
          <a:lstStyle/>
          <a:p>
            <a:pPr eaLnBrk="1" hangingPunct="1">
              <a:lnSpc>
                <a:spcPct val="90000"/>
              </a:lnSpc>
              <a:defRPr/>
            </a:pPr>
            <a:r>
              <a:rPr lang="en-GB" sz="2400" b="1"/>
              <a:t>Greenpeace </a:t>
            </a:r>
            <a:r>
              <a:rPr lang="en-GB" sz="2400"/>
              <a:t>has published research that shows the harsh reality of clothing industries using dangerous chemicals in their clothes. The tests showed that many producers use dangerous amounts of chemicals in their clothes suspected of causing cancer hormonal imbalance and fetal damage. (</a:t>
            </a:r>
            <a:r>
              <a:rPr lang="en-GB" sz="2000"/>
              <a:t>Article from Finnish newspaper Taloussanomat: 23.8.2011</a:t>
            </a:r>
            <a:r>
              <a:rPr lang="en-GB" sz="2800"/>
              <a:t>)</a:t>
            </a:r>
            <a:endParaRPr lang="en-GB" sz="2400"/>
          </a:p>
          <a:p>
            <a:pPr eaLnBrk="1" hangingPunct="1">
              <a:lnSpc>
                <a:spcPct val="90000"/>
              </a:lnSpc>
              <a:defRPr/>
            </a:pPr>
            <a:r>
              <a:rPr lang="en-GB"/>
              <a:t> </a:t>
            </a:r>
            <a:r>
              <a:rPr lang="en-GB" sz="2400"/>
              <a:t>Greenpeace's second "Dirty Laundry" research tested 78 products from which 52 contained Nonylphenol ethyxolate.</a:t>
            </a:r>
          </a:p>
          <a:p>
            <a:pPr eaLnBrk="1" hangingPunct="1">
              <a:lnSpc>
                <a:spcPct val="90000"/>
              </a:lnSpc>
              <a:defRPr/>
            </a:pPr>
            <a:r>
              <a:rPr lang="en-GB" sz="2000"/>
              <a:t> </a:t>
            </a:r>
            <a:r>
              <a:rPr lang="en-GB" sz="2400"/>
              <a:t>Manufacturers which clothing contained the poison were for example Nike, Adidas, H&amp;M, Calvin Klein, Converse, Puma and Ralph Lauren,</a:t>
            </a:r>
          </a:p>
          <a:p>
            <a:pPr eaLnBrk="1" hangingPunct="1">
              <a:lnSpc>
                <a:spcPct val="90000"/>
              </a:lnSpc>
              <a:buFont typeface="Wingdings" pitchFamily="1" charset="2"/>
              <a:buNone/>
              <a:defRPr/>
            </a:pPr>
            <a:r>
              <a:rPr lang="en-GB" sz="2400"/>
              <a:t>    The test revealed only one pure manufacturer which clothes were free of the chemical, The american Gap.</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Rectangle 2"/>
          <p:cNvSpPr>
            <a:spLocks noGrp="1" noRot="1" noChangeArrowheads="1"/>
          </p:cNvSpPr>
          <p:nvPr>
            <p:ph type="title"/>
          </p:nvPr>
        </p:nvSpPr>
        <p:spPr>
          <a:xfrm>
            <a:off x="323850" y="188913"/>
            <a:ext cx="8510588" cy="747712"/>
          </a:xfrm>
        </p:spPr>
        <p:txBody>
          <a:bodyPr/>
          <a:lstStyle/>
          <a:p>
            <a:pPr eaLnBrk="1" hangingPunct="1">
              <a:defRPr/>
            </a:pPr>
            <a:r>
              <a:rPr lang="en-IE" sz="4000" b="1"/>
              <a:t>Some Synthetic Textiles</a:t>
            </a:r>
            <a:endParaRPr lang="en-GB" sz="4000" b="1"/>
          </a:p>
        </p:txBody>
      </p:sp>
      <p:sp>
        <p:nvSpPr>
          <p:cNvPr id="4099" name="Rectangle 3"/>
          <p:cNvSpPr>
            <a:spLocks noGrp="1" noRot="1" noChangeArrowheads="1"/>
          </p:cNvSpPr>
          <p:nvPr>
            <p:ph type="body" idx="1"/>
          </p:nvPr>
        </p:nvSpPr>
        <p:spPr>
          <a:xfrm>
            <a:off x="179388" y="1057275"/>
            <a:ext cx="8785225" cy="5324475"/>
          </a:xfrm>
        </p:spPr>
        <p:txBody>
          <a:bodyPr/>
          <a:lstStyle/>
          <a:p>
            <a:pPr eaLnBrk="1" hangingPunct="1">
              <a:lnSpc>
                <a:spcPct val="80000"/>
              </a:lnSpc>
              <a:defRPr/>
            </a:pPr>
            <a:r>
              <a:rPr lang="en-GB" sz="2400" b="1">
                <a:hlinkClick r:id="rId2" tooltip="Polyester"/>
              </a:rPr>
              <a:t>Polyester</a:t>
            </a:r>
            <a:r>
              <a:rPr lang="en-GB" sz="2400" b="1"/>
              <a:t> fibre is used in all types of clothing, either alone or blended with fibres such as cotton.</a:t>
            </a:r>
            <a:endParaRPr lang="en-GB" sz="2400" b="1">
              <a:hlinkClick r:id="rId3" tooltip="Aramid"/>
            </a:endParaRPr>
          </a:p>
          <a:p>
            <a:pPr eaLnBrk="1" hangingPunct="1">
              <a:lnSpc>
                <a:spcPct val="80000"/>
              </a:lnSpc>
              <a:defRPr/>
            </a:pPr>
            <a:r>
              <a:rPr lang="en-GB" sz="2400" b="1">
                <a:hlinkClick r:id="rId3" tooltip="Aramid"/>
              </a:rPr>
              <a:t>Aramid</a:t>
            </a:r>
            <a:r>
              <a:rPr lang="en-GB" sz="2400" b="1"/>
              <a:t> fibre (e.g. </a:t>
            </a:r>
            <a:r>
              <a:rPr lang="en-GB" sz="2400" b="1">
                <a:hlinkClick r:id="rId4" tooltip="Twaron"/>
              </a:rPr>
              <a:t>Twaron</a:t>
            </a:r>
            <a:r>
              <a:rPr lang="en-GB" sz="2400" b="1"/>
              <a:t>) is used for flame-retardant clothing, cut-protection, and armour.</a:t>
            </a:r>
            <a:endParaRPr lang="en-GB" sz="2400" b="1">
              <a:hlinkClick r:id="rId5" tooltip="Acrylic fibre"/>
            </a:endParaRPr>
          </a:p>
          <a:p>
            <a:pPr eaLnBrk="1" hangingPunct="1">
              <a:lnSpc>
                <a:spcPct val="80000"/>
              </a:lnSpc>
              <a:defRPr/>
            </a:pPr>
            <a:r>
              <a:rPr lang="en-GB" sz="2400" b="1">
                <a:hlinkClick r:id="rId5" tooltip="Acrylic fibre"/>
              </a:rPr>
              <a:t>Acrylic</a:t>
            </a:r>
            <a:r>
              <a:rPr lang="en-GB" sz="2400" b="1"/>
              <a:t> is a fibre used to imitate wools, including cashmere, and is often used in replacement of them.</a:t>
            </a:r>
            <a:endParaRPr lang="en-GB" sz="2400" b="1">
              <a:hlinkClick r:id="rId6" tooltip="Nylon"/>
            </a:endParaRPr>
          </a:p>
          <a:p>
            <a:pPr eaLnBrk="1" hangingPunct="1">
              <a:lnSpc>
                <a:spcPct val="80000"/>
              </a:lnSpc>
              <a:defRPr/>
            </a:pPr>
            <a:r>
              <a:rPr lang="en-GB" sz="2400" b="1">
                <a:hlinkClick r:id="rId6" tooltip="Nylon"/>
              </a:rPr>
              <a:t>Nylon</a:t>
            </a:r>
            <a:r>
              <a:rPr lang="en-GB" sz="2400" b="1"/>
              <a:t> is a fibre used to imitate silk; it is used in the production of </a:t>
            </a:r>
            <a:r>
              <a:rPr lang="en-GB" sz="2400" b="1">
                <a:hlinkClick r:id="rId7" tooltip="Pantyhose"/>
              </a:rPr>
              <a:t>pantyhose</a:t>
            </a:r>
            <a:r>
              <a:rPr lang="en-GB" sz="2400" b="1"/>
              <a:t>. Thicker nylon fibres are used in </a:t>
            </a:r>
            <a:r>
              <a:rPr lang="en-GB" sz="2400" b="1">
                <a:hlinkClick r:id="rId8" tooltip="Rope"/>
              </a:rPr>
              <a:t>rope</a:t>
            </a:r>
            <a:r>
              <a:rPr lang="en-GB" sz="2400" b="1"/>
              <a:t> and outdoor clothing.</a:t>
            </a:r>
            <a:endParaRPr lang="en-GB" sz="2400" b="1">
              <a:hlinkClick r:id="rId9" tooltip="Spandex"/>
            </a:endParaRPr>
          </a:p>
          <a:p>
            <a:pPr eaLnBrk="1" hangingPunct="1">
              <a:lnSpc>
                <a:spcPct val="80000"/>
              </a:lnSpc>
              <a:defRPr/>
            </a:pPr>
            <a:r>
              <a:rPr lang="en-GB" sz="2400" b="1">
                <a:hlinkClick r:id="rId9" tooltip="Spandex"/>
              </a:rPr>
              <a:t>Spandex/Elastane</a:t>
            </a:r>
            <a:r>
              <a:rPr lang="en-GB" sz="2400" b="1"/>
              <a:t> (trade name </a:t>
            </a:r>
            <a:r>
              <a:rPr lang="en-GB" sz="2400" b="1" i="1"/>
              <a:t>Lycra</a:t>
            </a:r>
            <a:r>
              <a:rPr lang="en-GB" sz="2400" b="1"/>
              <a:t>) is a </a:t>
            </a:r>
            <a:r>
              <a:rPr lang="en-GB" sz="2400" b="1">
                <a:hlinkClick r:id="rId10" tooltip="Polyurethane"/>
              </a:rPr>
              <a:t>polyurethane</a:t>
            </a:r>
            <a:r>
              <a:rPr lang="en-GB" sz="2400" b="1"/>
              <a:t> product that can be made tight-fitting without impeding movement. It is used to make activewear, </a:t>
            </a:r>
            <a:r>
              <a:rPr lang="en-GB" sz="2400" b="1">
                <a:hlinkClick r:id="rId11" tooltip="Brassiere"/>
              </a:rPr>
              <a:t>bras</a:t>
            </a:r>
            <a:r>
              <a:rPr lang="en-GB" sz="2400" b="1"/>
              <a:t>, and </a:t>
            </a:r>
            <a:r>
              <a:rPr lang="en-GB" sz="2400" b="1">
                <a:hlinkClick r:id="rId12" tooltip="Swimsuit"/>
              </a:rPr>
              <a:t>swimsuits</a:t>
            </a:r>
            <a:r>
              <a:rPr lang="en-GB" sz="2400" b="1"/>
              <a:t>.</a:t>
            </a:r>
            <a:endParaRPr lang="en-GB" sz="2400" b="1">
              <a:hlinkClick r:id="rId13" tooltip="Olefin fibre"/>
            </a:endParaRPr>
          </a:p>
          <a:p>
            <a:pPr eaLnBrk="1" hangingPunct="1">
              <a:lnSpc>
                <a:spcPct val="80000"/>
              </a:lnSpc>
              <a:defRPr/>
            </a:pPr>
            <a:r>
              <a:rPr lang="en-GB" sz="2400" b="1">
                <a:hlinkClick r:id="rId13" tooltip="Olefin fibre"/>
              </a:rPr>
              <a:t>Olefin fibre</a:t>
            </a:r>
            <a:r>
              <a:rPr lang="en-GB" sz="2400" b="1"/>
              <a:t> is a fibre used in activewear, linings, and warm clothing. Olefins are hydrophobic, allowing them to dry quickly. A sintered </a:t>
            </a:r>
            <a:r>
              <a:rPr lang="en-GB" sz="2400" b="1">
                <a:hlinkClick r:id="rId14" tooltip="Felt"/>
              </a:rPr>
              <a:t>felt</a:t>
            </a:r>
            <a:r>
              <a:rPr lang="en-GB" sz="2400" b="1"/>
              <a:t> of olefin fibres is sold under the trade name </a:t>
            </a:r>
            <a:r>
              <a:rPr lang="en-GB" sz="2400" b="1">
                <a:hlinkClick r:id="rId15" tooltip="Tyvek"/>
              </a:rPr>
              <a:t>Tyvek</a:t>
            </a:r>
            <a:r>
              <a:rPr lang="en-GB" sz="2400" b="1"/>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3250" name="Rectangle 2"/>
          <p:cNvSpPr>
            <a:spLocks noGrp="1" noRot="1" noChangeArrowheads="1"/>
          </p:cNvSpPr>
          <p:nvPr>
            <p:ph type="title"/>
          </p:nvPr>
        </p:nvSpPr>
        <p:spPr/>
        <p:txBody>
          <a:bodyPr/>
          <a:lstStyle/>
          <a:p>
            <a:pPr eaLnBrk="1" hangingPunct="1">
              <a:defRPr/>
            </a:pPr>
            <a:r>
              <a:rPr lang="en-GB" sz="3200" b="1"/>
              <a:t>H&amp;M</a:t>
            </a:r>
            <a:r>
              <a:rPr lang="en-GB" sz="3200"/>
              <a:t> </a:t>
            </a:r>
            <a:r>
              <a:rPr lang="en-GB" sz="3200" b="1"/>
              <a:t>abandons the</a:t>
            </a:r>
            <a:r>
              <a:rPr lang="en-GB" sz="3200"/>
              <a:t> </a:t>
            </a:r>
            <a:r>
              <a:rPr lang="en-GB" sz="3200" b="1"/>
              <a:t>poison that causes fetal damage</a:t>
            </a:r>
            <a:r>
              <a:rPr lang="en-GB" sz="3200"/>
              <a:t/>
            </a:r>
            <a:br>
              <a:rPr lang="en-GB" sz="3200"/>
            </a:br>
            <a:r>
              <a:rPr lang="en-GB" sz="3200"/>
              <a:t> </a:t>
            </a:r>
          </a:p>
        </p:txBody>
      </p:sp>
      <p:sp>
        <p:nvSpPr>
          <p:cNvPr id="53251" name="Rectangle 3"/>
          <p:cNvSpPr>
            <a:spLocks noGrp="1" noRot="1" noChangeArrowheads="1"/>
          </p:cNvSpPr>
          <p:nvPr>
            <p:ph type="body" idx="1"/>
          </p:nvPr>
        </p:nvSpPr>
        <p:spPr/>
        <p:txBody>
          <a:bodyPr/>
          <a:lstStyle/>
          <a:p>
            <a:pPr eaLnBrk="1" hangingPunct="1">
              <a:defRPr/>
            </a:pPr>
            <a:r>
              <a:rPr lang="en-GB"/>
              <a:t> </a:t>
            </a:r>
            <a:r>
              <a:rPr lang="en-GB" sz="2800"/>
              <a:t>Finnish blog called Uusi Musta, article 22.9.2011, Terhi reported the news</a:t>
            </a:r>
          </a:p>
          <a:p>
            <a:pPr eaLnBrk="1" hangingPunct="1">
              <a:defRPr/>
            </a:pPr>
            <a:r>
              <a:rPr lang="en-IE" sz="2800"/>
              <a:t>Greenpeace personnel were surprised by the swift response from H&amp; M</a:t>
            </a:r>
            <a:endParaRPr lang="en-GB" sz="2800"/>
          </a:p>
          <a:p>
            <a:pPr eaLnBrk="1" hangingPunct="1">
              <a:defRPr/>
            </a:pPr>
            <a:endParaRPr lang="en-GB" sz="2800"/>
          </a:p>
          <a:p>
            <a:pPr eaLnBrk="1" hangingPunct="1">
              <a:defRPr/>
            </a:pPr>
            <a:r>
              <a:rPr lang="en-GB" sz="2800"/>
              <a:t> </a:t>
            </a: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274" name="Rectangle 2"/>
          <p:cNvSpPr>
            <a:spLocks noGrp="1" noRot="1" noChangeArrowheads="1"/>
          </p:cNvSpPr>
          <p:nvPr>
            <p:ph type="title"/>
          </p:nvPr>
        </p:nvSpPr>
        <p:spPr>
          <a:xfrm>
            <a:off x="323850" y="260350"/>
            <a:ext cx="8510588" cy="576263"/>
          </a:xfrm>
        </p:spPr>
        <p:txBody>
          <a:bodyPr/>
          <a:lstStyle/>
          <a:p>
            <a:pPr eaLnBrk="1" hangingPunct="1">
              <a:defRPr/>
            </a:pPr>
            <a:r>
              <a:rPr lang="en-IE" sz="4000"/>
              <a:t>Comments on the Textiles Problem</a:t>
            </a:r>
            <a:endParaRPr lang="en-GB" sz="4000"/>
          </a:p>
        </p:txBody>
      </p:sp>
      <p:sp>
        <p:nvSpPr>
          <p:cNvPr id="54275" name="Rectangle 3"/>
          <p:cNvSpPr>
            <a:spLocks noGrp="1" noRot="1" noChangeArrowheads="1"/>
          </p:cNvSpPr>
          <p:nvPr>
            <p:ph type="body" idx="1"/>
          </p:nvPr>
        </p:nvSpPr>
        <p:spPr>
          <a:xfrm>
            <a:off x="179388" y="1196975"/>
            <a:ext cx="8785225" cy="4902200"/>
          </a:xfrm>
        </p:spPr>
        <p:txBody>
          <a:bodyPr/>
          <a:lstStyle/>
          <a:p>
            <a:pPr eaLnBrk="1" hangingPunct="1">
              <a:lnSpc>
                <a:spcPct val="80000"/>
              </a:lnSpc>
              <a:defRPr/>
            </a:pPr>
            <a:r>
              <a:rPr lang="en-IE" sz="2800"/>
              <a:t>The careless cavalier attitude of manufacturers is mirrored by the lax behaviour of regulatory authorities</a:t>
            </a:r>
          </a:p>
          <a:p>
            <a:pPr eaLnBrk="1" hangingPunct="1">
              <a:lnSpc>
                <a:spcPct val="80000"/>
              </a:lnSpc>
              <a:defRPr/>
            </a:pPr>
            <a:r>
              <a:rPr lang="en-IE" sz="2800"/>
              <a:t>Many people suffer from these poisons without a notion of the cause.</a:t>
            </a:r>
          </a:p>
          <a:p>
            <a:pPr eaLnBrk="1" hangingPunct="1">
              <a:lnSpc>
                <a:spcPct val="80000"/>
              </a:lnSpc>
              <a:defRPr/>
            </a:pPr>
            <a:r>
              <a:rPr lang="en-IE" sz="2800"/>
              <a:t>This situation is ideal for the Industrial Pharmaceutical complex and is another example of the broken society wherein the elite profit from the suffering, labour and commerce of the unsuspecting majority. </a:t>
            </a:r>
          </a:p>
          <a:p>
            <a:pPr eaLnBrk="1" hangingPunct="1">
              <a:lnSpc>
                <a:spcPct val="80000"/>
              </a:lnSpc>
              <a:defRPr/>
            </a:pPr>
            <a:r>
              <a:rPr lang="en-IE" sz="2800"/>
              <a:t>I am in the process of preparing a report on this topic which I will send to every address that I know. Please give me your email for inclusion.</a:t>
            </a:r>
            <a:endParaRPr lang="en-GB" sz="280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6322" name="Rectangle 2"/>
          <p:cNvSpPr>
            <a:spLocks noGrp="1" noRot="1" noChangeArrowheads="1"/>
          </p:cNvSpPr>
          <p:nvPr>
            <p:ph type="title"/>
          </p:nvPr>
        </p:nvSpPr>
        <p:spPr>
          <a:xfrm>
            <a:off x="301625" y="228600"/>
            <a:ext cx="8510588" cy="823913"/>
          </a:xfrm>
        </p:spPr>
        <p:txBody>
          <a:bodyPr/>
          <a:lstStyle/>
          <a:p>
            <a:pPr eaLnBrk="1" hangingPunct="1">
              <a:defRPr/>
            </a:pPr>
            <a:r>
              <a:rPr lang="en-IE"/>
              <a:t>Contact Details</a:t>
            </a:r>
            <a:endParaRPr lang="en-GB"/>
          </a:p>
        </p:txBody>
      </p:sp>
      <p:sp>
        <p:nvSpPr>
          <p:cNvPr id="56323" name="Rectangle 3"/>
          <p:cNvSpPr>
            <a:spLocks noGrp="1" noRot="1" noChangeArrowheads="1"/>
          </p:cNvSpPr>
          <p:nvPr>
            <p:ph type="body" idx="1"/>
          </p:nvPr>
        </p:nvSpPr>
        <p:spPr/>
        <p:txBody>
          <a:bodyPr/>
          <a:lstStyle/>
          <a:p>
            <a:pPr eaLnBrk="1" hangingPunct="1">
              <a:buFont typeface="Wingdings" pitchFamily="1" charset="2"/>
              <a:buNone/>
              <a:defRPr/>
            </a:pPr>
            <a:r>
              <a:rPr lang="en-IE" b="1" dirty="0" smtClean="0"/>
              <a:t>Anthony Hughes</a:t>
            </a:r>
          </a:p>
          <a:p>
            <a:pPr eaLnBrk="1" hangingPunct="1">
              <a:buFont typeface="Wingdings" pitchFamily="1" charset="2"/>
              <a:buNone/>
              <a:defRPr/>
            </a:pPr>
            <a:r>
              <a:rPr lang="en-IE" b="1" dirty="0" smtClean="0"/>
              <a:t>Natural Medicine Clinic</a:t>
            </a:r>
          </a:p>
          <a:p>
            <a:pPr eaLnBrk="1" hangingPunct="1">
              <a:buFont typeface="Wingdings" pitchFamily="1" charset="2"/>
              <a:buNone/>
              <a:defRPr/>
            </a:pPr>
            <a:r>
              <a:rPr lang="en-IE" dirty="0" smtClean="0"/>
              <a:t>1 Leopardstown Drive</a:t>
            </a:r>
          </a:p>
          <a:p>
            <a:pPr eaLnBrk="1" hangingPunct="1">
              <a:buFont typeface="Wingdings" pitchFamily="1" charset="2"/>
              <a:buNone/>
              <a:defRPr/>
            </a:pPr>
            <a:r>
              <a:rPr lang="en-IE" dirty="0" smtClean="0"/>
              <a:t>Blackrock, County Dublin</a:t>
            </a:r>
          </a:p>
          <a:p>
            <a:pPr eaLnBrk="1" hangingPunct="1">
              <a:buFont typeface="Wingdings" pitchFamily="1" charset="2"/>
              <a:buNone/>
              <a:defRPr/>
            </a:pPr>
            <a:r>
              <a:rPr lang="en-IE" dirty="0" smtClean="0"/>
              <a:t>+353-1-2880352</a:t>
            </a:r>
          </a:p>
          <a:p>
            <a:pPr eaLnBrk="1" hangingPunct="1">
              <a:buFont typeface="Wingdings" pitchFamily="1" charset="2"/>
              <a:buNone/>
              <a:defRPr/>
            </a:pPr>
            <a:r>
              <a:rPr lang="en-IE" dirty="0" smtClean="0"/>
              <a:t>natmed2@gmail.com</a:t>
            </a:r>
            <a:endParaRPr lang="en-GB" dirty="0"/>
          </a:p>
        </p:txBody>
      </p:sp>
      <p:sp>
        <p:nvSpPr>
          <p:cNvPr id="4" name="Rectangle 3"/>
          <p:cNvSpPr/>
          <p:nvPr/>
        </p:nvSpPr>
        <p:spPr>
          <a:xfrm>
            <a:off x="1371600" y="6248400"/>
            <a:ext cx="6629400" cy="369332"/>
          </a:xfrm>
          <a:prstGeom prst="rect">
            <a:avLst/>
          </a:prstGeom>
        </p:spPr>
        <p:txBody>
          <a:bodyPr wrap="square">
            <a:spAutoFit/>
          </a:bodyPr>
          <a:lstStyle/>
          <a:p>
            <a:r>
              <a:rPr lang="en-US" dirty="0" smtClean="0"/>
              <a:t>Downloaded and produced by</a:t>
            </a:r>
            <a:r>
              <a:rPr lang="en-US" dirty="0" smtClean="0"/>
              <a:t> </a:t>
            </a:r>
            <a:r>
              <a:rPr lang="en-US" dirty="0" smtClean="0">
                <a:hlinkClick r:id="rId2"/>
              </a:rPr>
              <a:t>http://www.paingenie.com</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Rectangle 2"/>
          <p:cNvSpPr>
            <a:spLocks noGrp="1" noRot="1" noChangeArrowheads="1"/>
          </p:cNvSpPr>
          <p:nvPr>
            <p:ph type="title"/>
          </p:nvPr>
        </p:nvSpPr>
        <p:spPr>
          <a:xfrm>
            <a:off x="22225" y="260350"/>
            <a:ext cx="9121775" cy="1358900"/>
          </a:xfrm>
        </p:spPr>
        <p:txBody>
          <a:bodyPr/>
          <a:lstStyle/>
          <a:p>
            <a:pPr eaLnBrk="1" hangingPunct="1">
              <a:defRPr/>
            </a:pPr>
            <a:r>
              <a:rPr lang="en-IE" sz="3200" b="1"/>
              <a:t>Toxic Chemicals used in Textiles/</a:t>
            </a:r>
            <a:r>
              <a:rPr lang="en-IE" sz="3600" b="1"/>
              <a:t> </a:t>
            </a:r>
            <a:r>
              <a:rPr lang="en-IE" sz="3200" b="1"/>
              <a:t>Footware</a:t>
            </a:r>
            <a:r>
              <a:rPr lang="en-IE" sz="3600" b="1"/>
              <a:t/>
            </a:r>
            <a:br>
              <a:rPr lang="en-IE" sz="3600" b="1"/>
            </a:br>
            <a:endParaRPr lang="en-GB" sz="3600" b="1"/>
          </a:p>
        </p:txBody>
      </p:sp>
      <p:sp>
        <p:nvSpPr>
          <p:cNvPr id="5123" name="Rectangle 3"/>
          <p:cNvSpPr>
            <a:spLocks noGrp="1" noRot="1" noChangeArrowheads="1"/>
          </p:cNvSpPr>
          <p:nvPr>
            <p:ph type="body" idx="1"/>
          </p:nvPr>
        </p:nvSpPr>
        <p:spPr>
          <a:xfrm>
            <a:off x="468313" y="2060575"/>
            <a:ext cx="8229600" cy="4310063"/>
          </a:xfrm>
        </p:spPr>
        <p:txBody>
          <a:bodyPr/>
          <a:lstStyle/>
          <a:p>
            <a:pPr eaLnBrk="1" hangingPunct="1">
              <a:buClr>
                <a:schemeClr val="tx1"/>
              </a:buClr>
              <a:defRPr/>
            </a:pPr>
            <a:r>
              <a:rPr lang="en-IE"/>
              <a:t>Maneb</a:t>
            </a:r>
          </a:p>
          <a:p>
            <a:pPr eaLnBrk="1" hangingPunct="1">
              <a:buClr>
                <a:schemeClr val="tx1"/>
              </a:buClr>
              <a:defRPr/>
            </a:pPr>
            <a:r>
              <a:rPr lang="en-IE"/>
              <a:t>Ethylene Diamine</a:t>
            </a:r>
          </a:p>
          <a:p>
            <a:pPr eaLnBrk="1" hangingPunct="1">
              <a:buClr>
                <a:schemeClr val="tx1"/>
              </a:buClr>
              <a:defRPr/>
            </a:pPr>
            <a:r>
              <a:rPr lang="en-IE"/>
              <a:t>Ethylene Thiourea (Metabolite of Ethylene Diamaine</a:t>
            </a:r>
          </a:p>
          <a:p>
            <a:pPr eaLnBrk="1" hangingPunct="1">
              <a:buClr>
                <a:schemeClr val="tx1"/>
              </a:buClr>
              <a:defRPr/>
            </a:pPr>
            <a:r>
              <a:rPr lang="en-IE"/>
              <a:t>Nonylphenol Ethoxylate</a:t>
            </a:r>
            <a:endParaRPr lang="en-GB"/>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Rectangle 2"/>
          <p:cNvSpPr>
            <a:spLocks noGrp="1" noRot="1" noChangeArrowheads="1"/>
          </p:cNvSpPr>
          <p:nvPr>
            <p:ph type="title"/>
          </p:nvPr>
        </p:nvSpPr>
        <p:spPr>
          <a:xfrm>
            <a:off x="301625" y="228600"/>
            <a:ext cx="8510588" cy="1112838"/>
          </a:xfrm>
        </p:spPr>
        <p:txBody>
          <a:bodyPr/>
          <a:lstStyle/>
          <a:p>
            <a:pPr eaLnBrk="1" hangingPunct="1">
              <a:defRPr/>
            </a:pPr>
            <a:r>
              <a:rPr lang="en-IE" b="1"/>
              <a:t>Maneb</a:t>
            </a:r>
            <a:endParaRPr lang="en-GB" b="1"/>
          </a:p>
        </p:txBody>
      </p:sp>
      <p:sp>
        <p:nvSpPr>
          <p:cNvPr id="6147" name="Rectangle 3"/>
          <p:cNvSpPr>
            <a:spLocks noGrp="1" noRot="1" noChangeArrowheads="1"/>
          </p:cNvSpPr>
          <p:nvPr>
            <p:ph type="body" sz="half" idx="1"/>
          </p:nvPr>
        </p:nvSpPr>
        <p:spPr>
          <a:xfrm>
            <a:off x="301625" y="1676400"/>
            <a:ext cx="8529638" cy="1717675"/>
          </a:xfrm>
        </p:spPr>
        <p:txBody>
          <a:bodyPr/>
          <a:lstStyle/>
          <a:p>
            <a:pPr eaLnBrk="1" hangingPunct="1">
              <a:defRPr/>
            </a:pPr>
            <a:r>
              <a:rPr lang="en-GB" sz="2800" b="1"/>
              <a:t>Maneb</a:t>
            </a:r>
            <a:r>
              <a:rPr lang="en-GB" sz="2800"/>
              <a:t> </a:t>
            </a:r>
            <a:r>
              <a:rPr lang="en-GB" sz="2800">
                <a:hlinkClick r:id="rId2" tooltip="Fungicide"/>
              </a:rPr>
              <a:t>fungicide</a:t>
            </a:r>
            <a:r>
              <a:rPr lang="en-GB" sz="2800"/>
              <a:t> used for crops and footware</a:t>
            </a:r>
          </a:p>
          <a:p>
            <a:pPr eaLnBrk="1" hangingPunct="1">
              <a:defRPr/>
            </a:pPr>
            <a:r>
              <a:rPr lang="en-GB" sz="2800"/>
              <a:t>Polymeric </a:t>
            </a:r>
            <a:r>
              <a:rPr lang="en-GB" sz="2800">
                <a:hlinkClick r:id="rId3" tooltip="Complex (chemistry)"/>
              </a:rPr>
              <a:t>complex</a:t>
            </a:r>
            <a:r>
              <a:rPr lang="en-GB" sz="2800"/>
              <a:t> of </a:t>
            </a:r>
            <a:r>
              <a:rPr lang="en-GB" sz="2800">
                <a:hlinkClick r:id="rId4" tooltip="Manganese"/>
              </a:rPr>
              <a:t>manganese</a:t>
            </a:r>
            <a:r>
              <a:rPr lang="en-GB" sz="2800"/>
              <a:t> with  </a:t>
            </a:r>
            <a:r>
              <a:rPr lang="en-GB" sz="2800">
                <a:hlinkClick r:id="rId5" tooltip="Ethylene bis(dithiocarbamate) (page does not exist)"/>
              </a:rPr>
              <a:t>ethylene bis(dithiocarbamate)</a:t>
            </a:r>
            <a:r>
              <a:rPr lang="en-GB" sz="2800"/>
              <a:t> </a:t>
            </a:r>
          </a:p>
        </p:txBody>
      </p:sp>
      <p:pic>
        <p:nvPicPr>
          <p:cNvPr id="20484" name="Picture 15" descr="maneb"/>
          <p:cNvPicPr>
            <a:picLocks noChangeAspect="1" noChangeArrowheads="1"/>
          </p:cNvPicPr>
          <p:nvPr/>
        </p:nvPicPr>
        <p:blipFill>
          <a:blip r:embed="rId6"/>
          <a:srcRect/>
          <a:stretch>
            <a:fillRect/>
          </a:stretch>
        </p:blipFill>
        <p:spPr bwMode="auto">
          <a:xfrm>
            <a:off x="2916238" y="3860800"/>
            <a:ext cx="3671887" cy="2130425"/>
          </a:xfrm>
          <a:prstGeom prst="rect">
            <a:avLst/>
          </a:prstGeom>
          <a:solidFill>
            <a:schemeClr val="hlink"/>
          </a:solid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8" name="Rectangle 2"/>
          <p:cNvSpPr>
            <a:spLocks noGrp="1" noRot="1" noChangeArrowheads="1"/>
          </p:cNvSpPr>
          <p:nvPr>
            <p:ph type="ctrTitle"/>
          </p:nvPr>
        </p:nvSpPr>
        <p:spPr>
          <a:xfrm>
            <a:off x="539750" y="188913"/>
            <a:ext cx="7772400" cy="1008062"/>
          </a:xfrm>
        </p:spPr>
        <p:txBody>
          <a:bodyPr/>
          <a:lstStyle/>
          <a:p>
            <a:pPr eaLnBrk="1" hangingPunct="1">
              <a:defRPr/>
            </a:pPr>
            <a:r>
              <a:rPr lang="en-IE" b="1"/>
              <a:t>Uses of Maneb – EPA 2005</a:t>
            </a:r>
            <a:endParaRPr lang="en-GB" b="1"/>
          </a:p>
        </p:txBody>
      </p:sp>
      <p:sp>
        <p:nvSpPr>
          <p:cNvPr id="9219" name="Rectangle 3"/>
          <p:cNvSpPr>
            <a:spLocks noGrp="1" noRot="1" noChangeArrowheads="1"/>
          </p:cNvSpPr>
          <p:nvPr>
            <p:ph type="subTitle" idx="1"/>
          </p:nvPr>
        </p:nvSpPr>
        <p:spPr>
          <a:xfrm>
            <a:off x="250825" y="1052513"/>
            <a:ext cx="8642350" cy="5040312"/>
          </a:xfrm>
        </p:spPr>
        <p:txBody>
          <a:bodyPr/>
          <a:lstStyle/>
          <a:p>
            <a:pPr eaLnBrk="1" hangingPunct="1">
              <a:lnSpc>
                <a:spcPct val="80000"/>
              </a:lnSpc>
              <a:defRPr/>
            </a:pPr>
            <a:r>
              <a:rPr lang="en-GB" sz="2400"/>
              <a:t> </a:t>
            </a:r>
          </a:p>
          <a:p>
            <a:pPr algn="l" eaLnBrk="1" hangingPunct="1">
              <a:lnSpc>
                <a:spcPct val="80000"/>
              </a:lnSpc>
              <a:buFont typeface="Wingdings" pitchFamily="1" charset="2"/>
              <a:buChar char="§"/>
              <a:defRPr/>
            </a:pPr>
            <a:r>
              <a:rPr lang="en-IE" sz="2400" b="1"/>
              <a:t>Maneb is used on a wide variety of food/feed crops, including fruit and nut crops, vegetable crops, field and forage crops, grapes, field crop seeds, and others; ornamental plants in nurseries and greenhouses; and sod farms.  There are no residential uses, and no agricultural</a:t>
            </a:r>
          </a:p>
          <a:p>
            <a:pPr algn="l" eaLnBrk="1" hangingPunct="1">
              <a:lnSpc>
                <a:spcPct val="80000"/>
              </a:lnSpc>
              <a:defRPr/>
            </a:pPr>
            <a:r>
              <a:rPr lang="en-IE" sz="2400" b="1"/>
              <a:t>uses that could result in exposure to Maneb in residential settings.  </a:t>
            </a:r>
          </a:p>
          <a:p>
            <a:pPr algn="l" eaLnBrk="1" hangingPunct="1">
              <a:lnSpc>
                <a:spcPct val="80000"/>
              </a:lnSpc>
              <a:defRPr/>
            </a:pPr>
            <a:endParaRPr lang="en-IE" sz="2400" b="1"/>
          </a:p>
          <a:p>
            <a:pPr algn="l" eaLnBrk="1" hangingPunct="1">
              <a:lnSpc>
                <a:spcPct val="80000"/>
              </a:lnSpc>
              <a:buFont typeface="Wingdings" pitchFamily="1" charset="2"/>
              <a:buChar char="§"/>
              <a:defRPr/>
            </a:pPr>
            <a:r>
              <a:rPr lang="en-IE" sz="2400" b="1"/>
              <a:t>Approximately 2.5 million pounds of Maneb are used annually, mostly on almonds, lettuce, peppers, and walnuts.</a:t>
            </a:r>
          </a:p>
          <a:p>
            <a:pPr algn="l" eaLnBrk="1" hangingPunct="1">
              <a:lnSpc>
                <a:spcPct val="80000"/>
              </a:lnSpc>
              <a:buFont typeface="Wingdings" pitchFamily="1" charset="2"/>
              <a:buChar char="§"/>
              <a:defRPr/>
            </a:pPr>
            <a:endParaRPr lang="en-IE" sz="2400" b="1"/>
          </a:p>
          <a:p>
            <a:pPr algn="l" eaLnBrk="1" hangingPunct="1">
              <a:lnSpc>
                <a:spcPct val="80000"/>
              </a:lnSpc>
              <a:buFont typeface="Wingdings" pitchFamily="1" charset="2"/>
              <a:buChar char="§"/>
              <a:defRPr/>
            </a:pPr>
            <a:r>
              <a:rPr lang="en-IE" sz="2400" b="1"/>
              <a:t>Maneb is not a Restricted Use Pesticide (RUP)</a:t>
            </a:r>
            <a:endParaRPr lang="en-GB" sz="2400" b="1"/>
          </a:p>
        </p:txBody>
      </p:sp>
      <p:sp>
        <p:nvSpPr>
          <p:cNvPr id="21508" name="Text Box 4"/>
          <p:cNvSpPr txBox="1">
            <a:spLocks noChangeArrowheads="1"/>
          </p:cNvSpPr>
          <p:nvPr/>
        </p:nvSpPr>
        <p:spPr bwMode="auto">
          <a:xfrm>
            <a:off x="4427538" y="6308725"/>
            <a:ext cx="4464050" cy="366713"/>
          </a:xfrm>
          <a:prstGeom prst="rect">
            <a:avLst/>
          </a:prstGeom>
          <a:noFill/>
          <a:ln w="9525">
            <a:noFill/>
            <a:miter lim="800000"/>
            <a:headEnd/>
            <a:tailEnd/>
          </a:ln>
        </p:spPr>
        <p:txBody>
          <a:bodyPr>
            <a:prstTxWarp prst="textNoShape">
              <a:avLst/>
            </a:prstTxWarp>
            <a:spAutoFit/>
          </a:bodyPr>
          <a:lstStyle/>
          <a:p>
            <a:pPr>
              <a:spcBef>
                <a:spcPct val="50000"/>
              </a:spcBef>
            </a:pPr>
            <a:r>
              <a:rPr lang="en-GB" sz="1200">
                <a:hlinkClick r:id="rId2"/>
              </a:rPr>
              <a:t>http://www.epa.gov/oppsrrd1/REDs/factsheets/maneb_fact.pdf</a:t>
            </a:r>
            <a:r>
              <a:rPr lang="en-GB"/>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Rot="1" noChangeArrowheads="1"/>
          </p:cNvSpPr>
          <p:nvPr>
            <p:ph type="title"/>
          </p:nvPr>
        </p:nvSpPr>
        <p:spPr>
          <a:xfrm>
            <a:off x="301625" y="655638"/>
            <a:ext cx="8510588" cy="469900"/>
          </a:xfrm>
        </p:spPr>
        <p:txBody>
          <a:bodyPr/>
          <a:lstStyle/>
          <a:p>
            <a:pPr eaLnBrk="1" hangingPunct="1">
              <a:defRPr/>
            </a:pPr>
            <a:r>
              <a:rPr lang="en-GB" sz="4000" b="1"/>
              <a:t>Human Health Effects:</a:t>
            </a:r>
            <a:r>
              <a:rPr lang="en-GB" sz="4000"/>
              <a:t/>
            </a:r>
            <a:br>
              <a:rPr lang="en-GB" sz="4000"/>
            </a:br>
            <a:endParaRPr lang="en-GB" sz="4000"/>
          </a:p>
        </p:txBody>
      </p:sp>
      <p:sp>
        <p:nvSpPr>
          <p:cNvPr id="18435" name="Rectangle 3"/>
          <p:cNvSpPr>
            <a:spLocks noGrp="1" noRot="1" noChangeArrowheads="1"/>
          </p:cNvSpPr>
          <p:nvPr>
            <p:ph type="body" idx="1"/>
          </p:nvPr>
        </p:nvSpPr>
        <p:spPr>
          <a:xfrm>
            <a:off x="250825" y="1052513"/>
            <a:ext cx="8740775" cy="4752975"/>
          </a:xfrm>
        </p:spPr>
        <p:txBody>
          <a:bodyPr/>
          <a:lstStyle/>
          <a:p>
            <a:pPr eaLnBrk="1" hangingPunct="1">
              <a:defRPr/>
            </a:pPr>
            <a:r>
              <a:rPr lang="en-IE" sz="2800" b="1"/>
              <a:t>Numerous Case reports/studies show a wide range of health effects from minor to serious.</a:t>
            </a:r>
            <a:r>
              <a:rPr lang="en-IE" sz="2800" b="1" baseline="30000"/>
              <a:t>1</a:t>
            </a:r>
            <a:endParaRPr lang="en-IE" sz="2800" b="1"/>
          </a:p>
          <a:p>
            <a:pPr eaLnBrk="1" hangingPunct="1">
              <a:defRPr/>
            </a:pPr>
            <a:r>
              <a:rPr lang="en-GB" sz="2800" b="1"/>
              <a:t>Chromosomal aberrations in cultured human lymphocytes treated with maneb (0.5, 15, or 30 ug/mL) was 10-20% greater than in controls.</a:t>
            </a:r>
            <a:r>
              <a:rPr lang="en-IE" sz="2800" b="1" baseline="30000"/>
              <a:t>1</a:t>
            </a:r>
            <a:endParaRPr lang="en-GB" sz="2800" b="1"/>
          </a:p>
          <a:p>
            <a:pPr eaLnBrk="1" hangingPunct="1">
              <a:defRPr/>
            </a:pPr>
            <a:r>
              <a:rPr lang="en-GB" sz="2800" b="1"/>
              <a:t>Maneb can be metabolised to Ethylene Thiourea- shown to cause cancer.</a:t>
            </a:r>
            <a:r>
              <a:rPr lang="en-IE" sz="2800" b="1" baseline="30000"/>
              <a:t>1</a:t>
            </a:r>
          </a:p>
          <a:p>
            <a:pPr eaLnBrk="1" hangingPunct="1">
              <a:defRPr/>
            </a:pPr>
            <a:r>
              <a:rPr lang="en-GB" sz="2800" b="1"/>
              <a:t>Chronic exposure to Maneb associated with Parkinsonism, which is likely ascribed to exposure to the manganese moiety.</a:t>
            </a:r>
            <a:r>
              <a:rPr lang="en-IE" sz="2800" b="1" baseline="30000"/>
              <a:t>2</a:t>
            </a:r>
            <a:endParaRPr lang="en-GB" sz="2800" b="1"/>
          </a:p>
          <a:p>
            <a:pPr eaLnBrk="1" hangingPunct="1">
              <a:defRPr/>
            </a:pPr>
            <a:endParaRPr lang="en-GB" sz="2800" b="1" baseline="30000"/>
          </a:p>
        </p:txBody>
      </p:sp>
      <p:sp>
        <p:nvSpPr>
          <p:cNvPr id="22532" name="Text Box 4"/>
          <p:cNvSpPr txBox="1">
            <a:spLocks noChangeArrowheads="1"/>
          </p:cNvSpPr>
          <p:nvPr/>
        </p:nvSpPr>
        <p:spPr bwMode="auto">
          <a:xfrm>
            <a:off x="2268538" y="6340475"/>
            <a:ext cx="6696075" cy="304800"/>
          </a:xfrm>
          <a:prstGeom prst="rect">
            <a:avLst/>
          </a:prstGeom>
          <a:noFill/>
          <a:ln w="9525">
            <a:noFill/>
            <a:miter lim="800000"/>
            <a:headEnd/>
            <a:tailEnd/>
          </a:ln>
        </p:spPr>
        <p:txBody>
          <a:bodyPr>
            <a:prstTxWarp prst="textNoShape">
              <a:avLst/>
            </a:prstTxWarp>
            <a:spAutoFit/>
          </a:bodyPr>
          <a:lstStyle/>
          <a:p>
            <a:pPr>
              <a:spcBef>
                <a:spcPct val="50000"/>
              </a:spcBef>
            </a:pPr>
            <a:r>
              <a:rPr lang="en-GB" sz="1400">
                <a:hlinkClick r:id="rId2"/>
              </a:rPr>
              <a:t>http://toxnet.nlm.nih.gov/cgi-bin/sis/search/a?dbs+hsdb:@term+@DOCNO+4063</a:t>
            </a:r>
            <a:r>
              <a:rPr lang="en-GB" sz="1200"/>
              <a:t> </a:t>
            </a:r>
          </a:p>
        </p:txBody>
      </p:sp>
      <p:sp>
        <p:nvSpPr>
          <p:cNvPr id="22533" name="Text Box 5"/>
          <p:cNvSpPr txBox="1">
            <a:spLocks noChangeArrowheads="1"/>
          </p:cNvSpPr>
          <p:nvPr/>
        </p:nvSpPr>
        <p:spPr bwMode="auto">
          <a:xfrm>
            <a:off x="2411413" y="6021388"/>
            <a:ext cx="5759450" cy="304800"/>
          </a:xfrm>
          <a:prstGeom prst="rect">
            <a:avLst/>
          </a:prstGeom>
          <a:noFill/>
          <a:ln w="9525">
            <a:noFill/>
            <a:miter lim="800000"/>
            <a:headEnd/>
            <a:tailEnd/>
          </a:ln>
        </p:spPr>
        <p:txBody>
          <a:bodyPr>
            <a:prstTxWarp prst="textNoShape">
              <a:avLst/>
            </a:prstTxWarp>
            <a:spAutoFit/>
          </a:bodyPr>
          <a:lstStyle/>
          <a:p>
            <a:pPr>
              <a:spcBef>
                <a:spcPct val="50000"/>
              </a:spcBef>
            </a:pPr>
            <a:r>
              <a:rPr lang="en-GB" sz="1400">
                <a:solidFill>
                  <a:srgbClr val="000000"/>
                </a:solidFill>
                <a:ea typeface="Times New Roman" pitchFamily="1" charset="0"/>
                <a:cs typeface="Times New Roman" pitchFamily="1" charset="0"/>
                <a:hlinkClick r:id="rId3"/>
              </a:rPr>
              <a:t>http://www.sciencedirect.com/science/article/pii/S0165614709001229</a:t>
            </a:r>
            <a:endParaRPr lang="en-GB" sz="1400">
              <a:solidFill>
                <a:srgbClr val="000000"/>
              </a:solidFill>
              <a:ea typeface="Times New Roman" pitchFamily="1" charset="0"/>
              <a:cs typeface="Times New Roman" pitchFamily="1"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Rectangle 2"/>
          <p:cNvSpPr>
            <a:spLocks noGrp="1" noRot="1" noChangeArrowheads="1"/>
          </p:cNvSpPr>
          <p:nvPr>
            <p:ph type="title"/>
          </p:nvPr>
        </p:nvSpPr>
        <p:spPr>
          <a:xfrm>
            <a:off x="179388" y="228600"/>
            <a:ext cx="8753475" cy="896938"/>
          </a:xfrm>
        </p:spPr>
        <p:txBody>
          <a:bodyPr/>
          <a:lstStyle/>
          <a:p>
            <a:pPr eaLnBrk="1" hangingPunct="1">
              <a:defRPr/>
            </a:pPr>
            <a:r>
              <a:rPr lang="en-IE" sz="4000" b="1"/>
              <a:t>Observations on Maneb using EAV</a:t>
            </a:r>
            <a:endParaRPr lang="en-GB" sz="4000" b="1"/>
          </a:p>
        </p:txBody>
      </p:sp>
      <p:sp>
        <p:nvSpPr>
          <p:cNvPr id="19459" name="Rectangle 3"/>
          <p:cNvSpPr>
            <a:spLocks noGrp="1" noRot="1" noChangeArrowheads="1"/>
          </p:cNvSpPr>
          <p:nvPr>
            <p:ph type="body" idx="1"/>
          </p:nvPr>
        </p:nvSpPr>
        <p:spPr>
          <a:xfrm>
            <a:off x="179388" y="1341438"/>
            <a:ext cx="8785225" cy="4757737"/>
          </a:xfrm>
        </p:spPr>
        <p:txBody>
          <a:bodyPr/>
          <a:lstStyle/>
          <a:p>
            <a:pPr eaLnBrk="1" hangingPunct="1">
              <a:defRPr/>
            </a:pPr>
            <a:r>
              <a:rPr lang="en-IE" sz="2800" dirty="0"/>
              <a:t>Over years of testing I have observed disturbances with Manganese- usually excess.</a:t>
            </a:r>
          </a:p>
          <a:p>
            <a:pPr eaLnBrk="1" hangingPunct="1">
              <a:defRPr/>
            </a:pPr>
            <a:r>
              <a:rPr lang="en-IE" sz="2800" dirty="0"/>
              <a:t>This excess was traced to Shoe insoles, some golf club grips and steering wheels. </a:t>
            </a:r>
          </a:p>
          <a:p>
            <a:pPr eaLnBrk="1" hangingPunct="1">
              <a:defRPr/>
            </a:pPr>
            <a:r>
              <a:rPr lang="en-IE" sz="2800" dirty="0"/>
              <a:t>I suspect the problem arises from the release of the inorganic Manganese from the </a:t>
            </a:r>
            <a:r>
              <a:rPr lang="en-IE" sz="2800" dirty="0" smtClean="0"/>
              <a:t>absorbed compound</a:t>
            </a:r>
          </a:p>
          <a:p>
            <a:pPr eaLnBrk="1" hangingPunct="1">
              <a:defRPr/>
            </a:pPr>
            <a:r>
              <a:rPr lang="en-IE" sz="2800" dirty="0"/>
              <a:t> It is used as a pesticide and I found it to be present in some Basmati Rice.</a:t>
            </a:r>
          </a:p>
          <a:p>
            <a:pPr eaLnBrk="1" hangingPunct="1">
              <a:defRPr/>
            </a:pPr>
            <a:endParaRPr lang="en-GB" sz="2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Rectangle 2"/>
          <p:cNvSpPr>
            <a:spLocks noGrp="1" noRot="1" noChangeArrowheads="1"/>
          </p:cNvSpPr>
          <p:nvPr>
            <p:ph type="title"/>
          </p:nvPr>
        </p:nvSpPr>
        <p:spPr>
          <a:xfrm>
            <a:off x="0" y="0"/>
            <a:ext cx="9112250" cy="679450"/>
          </a:xfrm>
        </p:spPr>
        <p:txBody>
          <a:bodyPr/>
          <a:lstStyle/>
          <a:p>
            <a:pPr eaLnBrk="1" hangingPunct="1">
              <a:defRPr/>
            </a:pPr>
            <a:r>
              <a:rPr lang="en-IE" sz="3600" b="1"/>
              <a:t>Optimal Concentration of Trace Minerals</a:t>
            </a:r>
            <a:endParaRPr lang="en-GB" sz="3600" b="1"/>
          </a:p>
        </p:txBody>
      </p:sp>
      <p:sp>
        <p:nvSpPr>
          <p:cNvPr id="20485" name="Rectangle 5"/>
          <p:cNvSpPr>
            <a:spLocks noGrp="1" noRot="1" noChangeArrowheads="1"/>
          </p:cNvSpPr>
          <p:nvPr>
            <p:ph type="body" sz="half" idx="2"/>
          </p:nvPr>
        </p:nvSpPr>
        <p:spPr>
          <a:xfrm>
            <a:off x="395288" y="4797425"/>
            <a:ext cx="8540750" cy="1584325"/>
          </a:xfrm>
        </p:spPr>
        <p:txBody>
          <a:bodyPr/>
          <a:lstStyle/>
          <a:p>
            <a:pPr eaLnBrk="1" hangingPunct="1">
              <a:lnSpc>
                <a:spcPct val="90000"/>
              </a:lnSpc>
              <a:defRPr/>
            </a:pPr>
            <a:r>
              <a:rPr lang="en-GB" sz="2400" b="1"/>
              <a:t>The dependence of biologic function on the tissue concentration of an essential trace element (Copper)</a:t>
            </a:r>
            <a:endParaRPr lang="en-GB" sz="2400"/>
          </a:p>
          <a:p>
            <a:pPr eaLnBrk="1" hangingPunct="1">
              <a:lnSpc>
                <a:spcPct val="90000"/>
              </a:lnSpc>
              <a:defRPr/>
            </a:pPr>
            <a:r>
              <a:rPr lang="en-IE" sz="2400" b="1"/>
              <a:t>This is typical for essential trace elements that also have toxic effects , e.g. Iron, Molybdenum</a:t>
            </a:r>
            <a:endParaRPr lang="en-GB" sz="2400" b="1"/>
          </a:p>
          <a:p>
            <a:pPr eaLnBrk="1" hangingPunct="1">
              <a:lnSpc>
                <a:spcPct val="90000"/>
              </a:lnSpc>
              <a:defRPr/>
            </a:pPr>
            <a:endParaRPr lang="en-GB" sz="2400"/>
          </a:p>
        </p:txBody>
      </p:sp>
      <p:pic>
        <p:nvPicPr>
          <p:cNvPr id="24580" name="Picture 6"/>
          <p:cNvPicPr>
            <a:picLocks noGrp="1" noChangeAspect="1" noChangeArrowheads="1"/>
          </p:cNvPicPr>
          <p:nvPr>
            <p:ph sz="half" idx="1"/>
          </p:nvPr>
        </p:nvPicPr>
        <p:blipFill>
          <a:blip r:embed="rId2"/>
          <a:srcRect/>
          <a:stretch>
            <a:fillRect/>
          </a:stretch>
        </p:blipFill>
        <p:spPr>
          <a:xfrm>
            <a:off x="684213" y="690563"/>
            <a:ext cx="7848600" cy="3954462"/>
          </a:xfrm>
          <a:noFill/>
        </p:spPr>
      </p:pic>
      <p:sp>
        <p:nvSpPr>
          <p:cNvPr id="24581" name="Text Box 7"/>
          <p:cNvSpPr txBox="1">
            <a:spLocks noChangeArrowheads="1"/>
          </p:cNvSpPr>
          <p:nvPr/>
        </p:nvSpPr>
        <p:spPr bwMode="auto">
          <a:xfrm>
            <a:off x="250825" y="6308725"/>
            <a:ext cx="8208963" cy="703263"/>
          </a:xfrm>
          <a:prstGeom prst="rect">
            <a:avLst/>
          </a:prstGeom>
          <a:noFill/>
          <a:ln w="9525">
            <a:noFill/>
            <a:miter lim="800000"/>
            <a:headEnd/>
            <a:tailEnd/>
          </a:ln>
        </p:spPr>
        <p:txBody>
          <a:bodyPr>
            <a:prstTxWarp prst="textNoShape">
              <a:avLst/>
            </a:prstTxWarp>
            <a:spAutoFit/>
          </a:bodyPr>
          <a:lstStyle/>
          <a:p>
            <a:pPr eaLnBrk="0" hangingPunct="0">
              <a:spcBef>
                <a:spcPct val="50000"/>
              </a:spcBef>
            </a:pPr>
            <a:r>
              <a:rPr lang="en-GB" sz="1600"/>
              <a:t>Reproduced from Meretz, W. The essential trace elements. </a:t>
            </a:r>
            <a:r>
              <a:rPr lang="en-GB" sz="1600" i="1"/>
              <a:t>Science </a:t>
            </a:r>
            <a:r>
              <a:rPr lang="en-GB" sz="1600" b="1"/>
              <a:t>213:</a:t>
            </a:r>
            <a:r>
              <a:rPr lang="en-GB" sz="1600"/>
              <a:t>1332 (1981). </a:t>
            </a:r>
          </a:p>
          <a:p>
            <a:pPr>
              <a:spcBef>
                <a:spcPct val="50000"/>
              </a:spcBef>
            </a:pPr>
            <a:endParaRPr lang="en-GB" sz="16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2"/>
          <p:cNvSpPr>
            <a:spLocks noGrp="1" noRot="1" noChangeArrowheads="1"/>
          </p:cNvSpPr>
          <p:nvPr>
            <p:ph type="title" idx="4294967295"/>
          </p:nvPr>
        </p:nvSpPr>
        <p:spPr>
          <a:xfrm>
            <a:off x="633413" y="404813"/>
            <a:ext cx="8510587" cy="503237"/>
          </a:xfrm>
          <a:noFill/>
        </p:spPr>
        <p:txBody>
          <a:bodyPr/>
          <a:lstStyle/>
          <a:p>
            <a:pPr eaLnBrk="1" hangingPunct="1"/>
            <a:r>
              <a:rPr lang="en-IE" sz="4000" b="1">
                <a:effectLst/>
              </a:rPr>
              <a:t>Functions of Manganese</a:t>
            </a:r>
            <a:r>
              <a:rPr lang="en-GB" sz="4000" b="1">
                <a:effectLst/>
              </a:rPr>
              <a:t/>
            </a:r>
            <a:br>
              <a:rPr lang="en-GB" sz="4000" b="1">
                <a:effectLst/>
              </a:rPr>
            </a:br>
            <a:endParaRPr lang="en-GB" sz="4000" b="1">
              <a:effectLst/>
            </a:endParaRPr>
          </a:p>
        </p:txBody>
      </p:sp>
      <p:sp>
        <p:nvSpPr>
          <p:cNvPr id="25603" name="Rectangle 4"/>
          <p:cNvSpPr>
            <a:spLocks noChangeArrowheads="1"/>
          </p:cNvSpPr>
          <p:nvPr/>
        </p:nvSpPr>
        <p:spPr bwMode="auto">
          <a:xfrm>
            <a:off x="0" y="836613"/>
            <a:ext cx="9144000" cy="6021387"/>
          </a:xfrm>
          <a:prstGeom prst="rect">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graphicFrame>
        <p:nvGraphicFramePr>
          <p:cNvPr id="22768" name="Group 240"/>
          <p:cNvGraphicFramePr>
            <a:graphicFrameLocks noGrp="1"/>
          </p:cNvGraphicFramePr>
          <p:nvPr/>
        </p:nvGraphicFramePr>
        <p:xfrm>
          <a:off x="0" y="736600"/>
          <a:ext cx="9145588" cy="6121403"/>
        </p:xfrm>
        <a:graphic>
          <a:graphicData uri="http://schemas.openxmlformats.org/drawingml/2006/table">
            <a:tbl>
              <a:tblPr/>
              <a:tblGrid>
                <a:gridCol w="2882900"/>
                <a:gridCol w="2954338"/>
                <a:gridCol w="3308350"/>
              </a:tblGrid>
              <a:tr h="38735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 ENZYME OR REACTION</a:t>
                      </a:r>
                      <a:endParaRPr kumimoji="0" lang="en-US" sz="1800" b="0"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 NORMAL FUNCTION      </a:t>
                      </a:r>
                      <a:endParaRPr kumimoji="0" lang="en-US" sz="1800" b="0"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DEFICIENCY</a:t>
                      </a:r>
                      <a:endParaRPr kumimoji="0" lang="en-US" sz="1800" b="0"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381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Superoxide Dismutase</a:t>
                      </a:r>
                      <a:endParaRPr kumimoji="0" lang="en-US" sz="2000" b="0"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Free radical  detoxification</a:t>
                      </a:r>
                      <a:endParaRPr kumimoji="0" lang="en-US" sz="2000" b="0"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 Free radical damage</a:t>
                      </a:r>
                      <a:endParaRPr kumimoji="0" lang="en-US" sz="2000" b="0"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36550">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Isocitrate Dehydrogenase</a:t>
                      </a:r>
                      <a:endParaRPr kumimoji="0" lang="en-US" sz="2000" b="0"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Citric Cycle reaction</a:t>
                      </a:r>
                      <a:endParaRPr kumimoji="0" lang="en-US" sz="2000" b="0"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Block of energy metabolism</a:t>
                      </a:r>
                      <a:endParaRPr kumimoji="0" lang="en-US" sz="2000" b="0"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36550">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Glucokinase</a:t>
                      </a:r>
                      <a:endParaRPr kumimoji="0" lang="en-US" sz="2000" b="0"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Glycolysis reaction</a:t>
                      </a:r>
                      <a:endParaRPr kumimoji="0" lang="en-US" sz="2000" b="0"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Block of energy metabolism</a:t>
                      </a:r>
                      <a:endParaRPr kumimoji="0" lang="en-US" sz="2000" b="0"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36550">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Arginase.</a:t>
                      </a:r>
                      <a:endParaRPr kumimoji="0" lang="en-US" sz="2000" b="0"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Urea formation</a:t>
                      </a:r>
                      <a:endParaRPr kumimoji="0" lang="en-US" sz="2000" b="0"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Block of Nitrogen Excretion</a:t>
                      </a:r>
                      <a:endParaRPr kumimoji="0" lang="en-US" sz="2000" b="0"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828675">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Production of Mucopolysaccharides</a:t>
                      </a:r>
                      <a:endParaRPr kumimoji="0" lang="en-US" sz="2000" b="0"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Growth and maintenance of connective tissue, cartilage and bone</a:t>
                      </a:r>
                      <a:endParaRPr kumimoji="0" lang="en-US" sz="2000" b="0"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Musculo-skeletal disease and weakness.</a:t>
                      </a:r>
                      <a:endParaRPr kumimoji="0" lang="en-US" sz="2000" b="0"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582613">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Osteoblast and Osteoclast activity</a:t>
                      </a:r>
                      <a:endParaRPr kumimoji="0" lang="en-US" sz="2000" b="0"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Bone mineralisation</a:t>
                      </a:r>
                      <a:endParaRPr kumimoji="0" lang="en-US" sz="2000" b="0"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Osteoporosis and osteopenia</a:t>
                      </a:r>
                      <a:endParaRPr kumimoji="0" lang="en-US" sz="2000" b="0"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36550">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Melanin Production</a:t>
                      </a:r>
                      <a:endParaRPr kumimoji="0" lang="en-US" sz="2000" b="0"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Skin pigmentation</a:t>
                      </a:r>
                      <a:endParaRPr kumimoji="0" lang="en-US" sz="2000" b="0"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 Vitiligo</a:t>
                      </a:r>
                      <a:endParaRPr kumimoji="0" lang="en-US" sz="2000" b="0"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36550">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Dopamine production</a:t>
                      </a:r>
                      <a:endParaRPr kumimoji="0" lang="en-US" sz="2000" b="0"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Neurotransmission                                        </a:t>
                      </a:r>
                      <a:endParaRPr kumimoji="0" lang="en-US" sz="2000" b="0"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Nerve and brain function </a:t>
                      </a:r>
                      <a:endParaRPr kumimoji="0" lang="en-US" sz="2000" b="0"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582613">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Fatty Acid synthesis</a:t>
                      </a:r>
                      <a:endParaRPr kumimoji="0" lang="en-US" sz="2000" b="0"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Nerve tissue and cell membrane production              </a:t>
                      </a:r>
                      <a:endParaRPr kumimoji="0" lang="en-US" sz="2000" b="0"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Degenerative,allergic diseases</a:t>
                      </a:r>
                      <a:endParaRPr kumimoji="0" lang="en-US" sz="2000" b="0"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92113">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Fatty Acid synthesis</a:t>
                      </a:r>
                      <a:endParaRPr kumimoji="0" lang="en-US" sz="2000" b="0"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Immune system modulation.          </a:t>
                      </a:r>
                      <a:endParaRPr kumimoji="0" lang="en-US" sz="2000" b="0"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Allergies, autoimmune disease       </a:t>
                      </a:r>
                      <a:endParaRPr kumimoji="0" lang="en-US" sz="2000" b="0"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582613">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Fatty Acid synthesis</a:t>
                      </a:r>
                      <a:endParaRPr kumimoji="0" lang="en-US" sz="2000" b="0"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 Cholesterol and steroid hormone synthesis</a:t>
                      </a:r>
                      <a:endParaRPr kumimoji="0" lang="en-US" sz="2000" b="0"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Endocrine Problems  </a:t>
                      </a:r>
                      <a:endParaRPr kumimoji="0" lang="en-US" sz="2000" b="0"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36550">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Thyroxin synthesis</a:t>
                      </a:r>
                      <a:endParaRPr kumimoji="0" lang="en-US" sz="2000" b="0"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Thyroid gland activity                 </a:t>
                      </a:r>
                      <a:endParaRPr kumimoji="0" lang="en-US" sz="2000" b="0"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Hypothyroidism</a:t>
                      </a:r>
                      <a:endParaRPr kumimoji="0" lang="en-US" sz="2000" b="0"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40798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Milk production</a:t>
                      </a:r>
                      <a:endParaRPr kumimoji="0" lang="en-US" sz="2000" b="0"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Lactation                                                             </a:t>
                      </a:r>
                      <a:endParaRPr kumimoji="0" lang="en-US" sz="2000" b="0"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rPr>
                        <a:t>Lactation Problems</a:t>
                      </a:r>
                      <a:endParaRPr kumimoji="0" lang="en-US" sz="2000" b="0" i="0" u="none" strike="noStrike" cap="none" normalizeH="0" baseline="0">
                        <a:ln>
                          <a:noFill/>
                        </a:ln>
                        <a:solidFill>
                          <a:schemeClr val="tx1"/>
                        </a:solidFill>
                        <a:effectLst>
                          <a:outerShdw blurRad="38100" dist="38100" dir="2700000" algn="tl">
                            <a:srgbClr val="000000"/>
                          </a:outerShdw>
                        </a:effectLst>
                        <a:latin typeface="Arial" pitchFamily="1" charset="0"/>
                        <a:ea typeface="Arial" pitchFamily="1" charset="0"/>
                        <a:cs typeface="Arial" pitchFamily="1" charset="0"/>
                      </a:endParaRPr>
                    </a:p>
                  </a:txBody>
                  <a:tcP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Clouds">
  <a:themeElements>
    <a:clrScheme name="Clouds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fontScheme name="Clouds">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Clouds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clrMap bg1="dk2" tx1="lt1" bg2="dk1" tx2="lt2" accent1="accent1" accent2="accent2" accent3="accent3" accent4="accent4" accent5="accent5" accent6="accent6" hlink="hlink" folHlink="folHlink"/>
    </a:extraClrScheme>
    <a:extraClrScheme>
      <a:clrScheme name="Clouds 2">
        <a:dk1>
          <a:srgbClr val="000066"/>
        </a:dk1>
        <a:lt1>
          <a:srgbClr val="FFFFFF"/>
        </a:lt1>
        <a:dk2>
          <a:srgbClr val="00A2DC"/>
        </a:dk2>
        <a:lt2>
          <a:srgbClr val="FFFFFF"/>
        </a:lt2>
        <a:accent1>
          <a:srgbClr val="0079A4"/>
        </a:accent1>
        <a:accent2>
          <a:srgbClr val="33CCCC"/>
        </a:accent2>
        <a:accent3>
          <a:srgbClr val="AACEEB"/>
        </a:accent3>
        <a:accent4>
          <a:srgbClr val="DADADA"/>
        </a:accent4>
        <a:accent5>
          <a:srgbClr val="AABECF"/>
        </a:accent5>
        <a:accent6>
          <a:srgbClr val="2DB9B9"/>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Clouds 3">
        <a:dk1>
          <a:srgbClr val="010199"/>
        </a:dk1>
        <a:lt1>
          <a:srgbClr val="FFFFFF"/>
        </a:lt1>
        <a:dk2>
          <a:srgbClr val="000092"/>
        </a:dk2>
        <a:lt2>
          <a:srgbClr val="CCFFFF"/>
        </a:lt2>
        <a:accent1>
          <a:srgbClr val="66CCFF"/>
        </a:accent1>
        <a:accent2>
          <a:srgbClr val="2EBDBA"/>
        </a:accent2>
        <a:accent3>
          <a:srgbClr val="AAAAC7"/>
        </a:accent3>
        <a:accent4>
          <a:srgbClr val="DADADA"/>
        </a:accent4>
        <a:accent5>
          <a:srgbClr val="B8E2FF"/>
        </a:accent5>
        <a:accent6>
          <a:srgbClr val="29ABA8"/>
        </a:accent6>
        <a:hlink>
          <a:srgbClr val="66FFFF"/>
        </a:hlink>
        <a:folHlink>
          <a:srgbClr val="CC99FF"/>
        </a:folHlink>
      </a:clrScheme>
      <a:clrMap bg1="dk2" tx1="lt1" bg2="dk1" tx2="lt2" accent1="accent1" accent2="accent2" accent3="accent3" accent4="accent4" accent5="accent5" accent6="accent6" hlink="hlink" folHlink="folHlink"/>
    </a:extraClrScheme>
    <a:extraClrScheme>
      <a:clrScheme name="Clouds 4">
        <a:dk1>
          <a:srgbClr val="000000"/>
        </a:dk1>
        <a:lt1>
          <a:srgbClr val="FFFFFF"/>
        </a:lt1>
        <a:dk2>
          <a:srgbClr val="006A67"/>
        </a:dk2>
        <a:lt2>
          <a:srgbClr val="FFFFCC"/>
        </a:lt2>
        <a:accent1>
          <a:srgbClr val="33CCCC"/>
        </a:accent1>
        <a:accent2>
          <a:srgbClr val="6D6FC7"/>
        </a:accent2>
        <a:accent3>
          <a:srgbClr val="AAB9B8"/>
        </a:accent3>
        <a:accent4>
          <a:srgbClr val="DADADA"/>
        </a:accent4>
        <a:accent5>
          <a:srgbClr val="ADE2E2"/>
        </a:accent5>
        <a:accent6>
          <a:srgbClr val="6264B4"/>
        </a:accent6>
        <a:hlink>
          <a:srgbClr val="00FFFF"/>
        </a:hlink>
        <a:folHlink>
          <a:srgbClr val="00CC66"/>
        </a:folHlink>
      </a:clrScheme>
      <a:clrMap bg1="dk2" tx1="lt1" bg2="dk1" tx2="lt2" accent1="accent1" accent2="accent2" accent3="accent3" accent4="accent4" accent5="accent5" accent6="accent6" hlink="hlink" folHlink="folHlink"/>
    </a:extraClrScheme>
    <a:extraClrScheme>
      <a:clrScheme name="Clouds 5">
        <a:dk1>
          <a:srgbClr val="4D4D4D"/>
        </a:dk1>
        <a:lt1>
          <a:srgbClr val="FFFFFF"/>
        </a:lt1>
        <a:dk2>
          <a:srgbClr val="650BB7"/>
        </a:dk2>
        <a:lt2>
          <a:srgbClr val="FFFFFF"/>
        </a:lt2>
        <a:accent1>
          <a:srgbClr val="FF66FF"/>
        </a:accent1>
        <a:accent2>
          <a:srgbClr val="666699"/>
        </a:accent2>
        <a:accent3>
          <a:srgbClr val="B8AAD8"/>
        </a:accent3>
        <a:accent4>
          <a:srgbClr val="DADADA"/>
        </a:accent4>
        <a:accent5>
          <a:srgbClr val="FFB8FF"/>
        </a:accent5>
        <a:accent6>
          <a:srgbClr val="5C5C8A"/>
        </a:accent6>
        <a:hlink>
          <a:srgbClr val="E9E9FF"/>
        </a:hlink>
        <a:folHlink>
          <a:srgbClr val="CCECFF"/>
        </a:folHlink>
      </a:clrScheme>
      <a:clrMap bg1="dk2" tx1="lt1" bg2="dk1" tx2="lt2" accent1="accent1" accent2="accent2" accent3="accent3" accent4="accent4" accent5="accent5" accent6="accent6" hlink="hlink" folHlink="folHlink"/>
    </a:extraClrScheme>
    <a:extraClrScheme>
      <a:clrScheme name="Clouds 6">
        <a:dk1>
          <a:srgbClr val="FFFFFF"/>
        </a:dk1>
        <a:lt1>
          <a:srgbClr val="FFFFFF"/>
        </a:lt1>
        <a:dk2>
          <a:srgbClr val="005000"/>
        </a:dk2>
        <a:lt2>
          <a:srgbClr val="DCEAAE"/>
        </a:lt2>
        <a:accent1>
          <a:srgbClr val="99CC00"/>
        </a:accent1>
        <a:accent2>
          <a:srgbClr val="6F801A"/>
        </a:accent2>
        <a:accent3>
          <a:srgbClr val="AAB3AA"/>
        </a:accent3>
        <a:accent4>
          <a:srgbClr val="DADADA"/>
        </a:accent4>
        <a:accent5>
          <a:srgbClr val="CAE2AA"/>
        </a:accent5>
        <a:accent6>
          <a:srgbClr val="647316"/>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Clouds 7">
        <a:dk1>
          <a:srgbClr val="4F4F77"/>
        </a:dk1>
        <a:lt1>
          <a:srgbClr val="FFFFFF"/>
        </a:lt1>
        <a:dk2>
          <a:srgbClr val="7979A5"/>
        </a:dk2>
        <a:lt2>
          <a:srgbClr val="F3F3FF"/>
        </a:lt2>
        <a:accent1>
          <a:srgbClr val="5D5D8B"/>
        </a:accent1>
        <a:accent2>
          <a:srgbClr val="66CCFF"/>
        </a:accent2>
        <a:accent3>
          <a:srgbClr val="BEBECF"/>
        </a:accent3>
        <a:accent4>
          <a:srgbClr val="DADADA"/>
        </a:accent4>
        <a:accent5>
          <a:srgbClr val="B6B6C4"/>
        </a:accent5>
        <a:accent6>
          <a:srgbClr val="5CB9E7"/>
        </a:accent6>
        <a:hlink>
          <a:srgbClr val="CCECFF"/>
        </a:hlink>
        <a:folHlink>
          <a:srgbClr val="FFFFCC"/>
        </a:folHlink>
      </a:clrScheme>
      <a:clrMap bg1="dk2" tx1="lt1" bg2="dk1" tx2="lt2" accent1="accent1" accent2="accent2" accent3="accent3" accent4="accent4" accent5="accent5" accent6="accent6" hlink="hlink" folHlink="folHlink"/>
    </a:extraClrScheme>
    <a:extraClrScheme>
      <a:clrScheme name="Clouds 8">
        <a:dk1>
          <a:srgbClr val="000000"/>
        </a:dk1>
        <a:lt1>
          <a:srgbClr val="B9B9B9"/>
        </a:lt1>
        <a:dk2>
          <a:srgbClr val="8A8472"/>
        </a:dk2>
        <a:lt2>
          <a:srgbClr val="4D4D4D"/>
        </a:lt2>
        <a:accent1>
          <a:srgbClr val="EDEEE2"/>
        </a:accent1>
        <a:accent2>
          <a:srgbClr val="7FAA7E"/>
        </a:accent2>
        <a:accent3>
          <a:srgbClr val="D9D9D9"/>
        </a:accent3>
        <a:accent4>
          <a:srgbClr val="000000"/>
        </a:accent4>
        <a:accent5>
          <a:srgbClr val="F4F5EE"/>
        </a:accent5>
        <a:accent6>
          <a:srgbClr val="729A72"/>
        </a:accent6>
        <a:hlink>
          <a:srgbClr val="008000"/>
        </a:hlink>
        <a:folHlink>
          <a:srgbClr val="989400"/>
        </a:folHlink>
      </a:clrScheme>
      <a:clrMap bg1="lt1" tx1="dk1" bg2="lt2" tx2="dk2" accent1="accent1" accent2="accent2" accent3="accent3" accent4="accent4" accent5="accent5" accent6="accent6" hlink="hlink" folHlink="folHlink"/>
    </a:extraClrScheme>
    <a:extraClrScheme>
      <a:clrScheme name="Clouds 9">
        <a:dk1>
          <a:srgbClr val="000000"/>
        </a:dk1>
        <a:lt1>
          <a:srgbClr val="FEA24E"/>
        </a:lt1>
        <a:dk2>
          <a:srgbClr val="CC6600"/>
        </a:dk2>
        <a:lt2>
          <a:srgbClr val="808080"/>
        </a:lt2>
        <a:accent1>
          <a:srgbClr val="FBEECD"/>
        </a:accent1>
        <a:accent2>
          <a:srgbClr val="ECD044"/>
        </a:accent2>
        <a:accent3>
          <a:srgbClr val="FECEB2"/>
        </a:accent3>
        <a:accent4>
          <a:srgbClr val="000000"/>
        </a:accent4>
        <a:accent5>
          <a:srgbClr val="FDF5E3"/>
        </a:accent5>
        <a:accent6>
          <a:srgbClr val="D6BC3D"/>
        </a:accent6>
        <a:hlink>
          <a:srgbClr val="E42B00"/>
        </a:hlink>
        <a:folHlink>
          <a:srgbClr val="9966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Clouds</Template>
  <TotalTime>2207</TotalTime>
  <Words>1590</Words>
  <Application>Microsoft Macintosh PowerPoint</Application>
  <PresentationFormat>On-screen Show (4:3)</PresentationFormat>
  <Paragraphs>255</Paragraphs>
  <Slides>22</Slides>
  <Notes>0</Notes>
  <HiddenSlides>0</HiddenSlides>
  <MMClips>0</MMClips>
  <ScaleCrop>false</ScaleCrop>
  <HeadingPairs>
    <vt:vector size="4" baseType="variant">
      <vt:variant>
        <vt:lpstr>Design Template</vt:lpstr>
      </vt:variant>
      <vt:variant>
        <vt:i4>1</vt:i4>
      </vt:variant>
      <vt:variant>
        <vt:lpstr>Slide Titles</vt:lpstr>
      </vt:variant>
      <vt:variant>
        <vt:i4>22</vt:i4>
      </vt:variant>
    </vt:vector>
  </HeadingPairs>
  <TitlesOfParts>
    <vt:vector size="23" baseType="lpstr">
      <vt:lpstr>Clouds</vt:lpstr>
      <vt:lpstr>Toxicity from Textiles</vt:lpstr>
      <vt:lpstr>Some Synthetic Textiles</vt:lpstr>
      <vt:lpstr>Toxic Chemicals used in Textiles/ Footware </vt:lpstr>
      <vt:lpstr>Maneb</vt:lpstr>
      <vt:lpstr>Uses of Maneb – EPA 2005</vt:lpstr>
      <vt:lpstr>Human Health Effects: </vt:lpstr>
      <vt:lpstr>Observations on Maneb using EAV</vt:lpstr>
      <vt:lpstr>Optimal Concentration of Trace Minerals</vt:lpstr>
      <vt:lpstr>Functions of Manganese </vt:lpstr>
      <vt:lpstr>Ethylene Diamine (EDM)</vt:lpstr>
      <vt:lpstr>Ethylene Diamine Structure</vt:lpstr>
      <vt:lpstr>Observations of Effects of EDM</vt:lpstr>
      <vt:lpstr>Functions of Zinc (selection)</vt:lpstr>
      <vt:lpstr>Functions of Copper</vt:lpstr>
      <vt:lpstr>Functions of Iron</vt:lpstr>
      <vt:lpstr>Functions of Copper</vt:lpstr>
      <vt:lpstr>Ethylene Thiourea</vt:lpstr>
      <vt:lpstr>Ethylene Thiourea - Toxicity</vt:lpstr>
      <vt:lpstr>NonylPhenol Ethoxylate</vt:lpstr>
      <vt:lpstr>H&amp;M abandons the poison that causes fetal damage  </vt:lpstr>
      <vt:lpstr>Comments on the Textiles Problem</vt:lpstr>
      <vt:lpstr>Contact Details</vt:lpstr>
    </vt:vector>
  </TitlesOfParts>
  <Company>Natural Medicine Clinic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Toxicity from Textiles</dc:title>
  <dc:creator>Tony</dc:creator>
  <cp:lastModifiedBy>richard cumbers</cp:lastModifiedBy>
  <cp:revision>30</cp:revision>
  <dcterms:created xsi:type="dcterms:W3CDTF">2013-06-06T11:21:37Z</dcterms:created>
  <dcterms:modified xsi:type="dcterms:W3CDTF">2013-06-06T13:03:39Z</dcterms:modified>
</cp:coreProperties>
</file>